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04"/>
  </p:handoutMasterIdLst>
  <p:sldIdLst>
    <p:sldId id="256" r:id="rId3"/>
    <p:sldId id="261" r:id="rId4"/>
    <p:sldId id="311" r:id="rId5"/>
    <p:sldId id="312" r:id="rId7"/>
    <p:sldId id="313" r:id="rId8"/>
    <p:sldId id="314" r:id="rId9"/>
    <p:sldId id="315" r:id="rId10"/>
    <p:sldId id="324" r:id="rId11"/>
    <p:sldId id="327" r:id="rId12"/>
    <p:sldId id="328" r:id="rId13"/>
    <p:sldId id="325" r:id="rId14"/>
    <p:sldId id="316" r:id="rId15"/>
    <p:sldId id="318" r:id="rId16"/>
    <p:sldId id="319" r:id="rId17"/>
    <p:sldId id="320" r:id="rId18"/>
    <p:sldId id="263" r:id="rId19"/>
    <p:sldId id="262" r:id="rId20"/>
    <p:sldId id="264" r:id="rId21"/>
    <p:sldId id="266" r:id="rId22"/>
    <p:sldId id="265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5" r:id="rId39"/>
    <p:sldId id="282" r:id="rId40"/>
    <p:sldId id="284" r:id="rId41"/>
    <p:sldId id="338" r:id="rId42"/>
    <p:sldId id="339" r:id="rId43"/>
    <p:sldId id="342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36" r:id="rId65"/>
    <p:sldId id="306" r:id="rId66"/>
    <p:sldId id="307" r:id="rId67"/>
    <p:sldId id="385" r:id="rId68"/>
    <p:sldId id="334" r:id="rId69"/>
    <p:sldId id="340" r:id="rId70"/>
    <p:sldId id="345" r:id="rId71"/>
    <p:sldId id="344" r:id="rId72"/>
    <p:sldId id="347" r:id="rId73"/>
    <p:sldId id="349" r:id="rId74"/>
    <p:sldId id="354" r:id="rId75"/>
    <p:sldId id="353" r:id="rId76"/>
    <p:sldId id="355" r:id="rId77"/>
    <p:sldId id="357" r:id="rId78"/>
    <p:sldId id="356" r:id="rId79"/>
    <p:sldId id="358" r:id="rId80"/>
    <p:sldId id="360" r:id="rId81"/>
    <p:sldId id="350" r:id="rId82"/>
    <p:sldId id="351" r:id="rId83"/>
    <p:sldId id="352" r:id="rId84"/>
    <p:sldId id="346" r:id="rId85"/>
    <p:sldId id="370" r:id="rId86"/>
    <p:sldId id="372" r:id="rId87"/>
    <p:sldId id="371" r:id="rId88"/>
    <p:sldId id="374" r:id="rId89"/>
    <p:sldId id="373" r:id="rId90"/>
    <p:sldId id="375" r:id="rId91"/>
    <p:sldId id="376" r:id="rId92"/>
    <p:sldId id="379" r:id="rId93"/>
    <p:sldId id="381" r:id="rId94"/>
    <p:sldId id="378" r:id="rId95"/>
    <p:sldId id="377" r:id="rId96"/>
    <p:sldId id="380" r:id="rId97"/>
    <p:sldId id="383" r:id="rId98"/>
    <p:sldId id="382" r:id="rId99"/>
    <p:sldId id="365" r:id="rId100"/>
    <p:sldId id="366" r:id="rId101"/>
    <p:sldId id="368" r:id="rId102"/>
    <p:sldId id="367" r:id="rId10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92" name="Google Shape;92;p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34" name="Google Shape;134;p1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40" name="Google Shape;140;p1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47" name="Google Shape;147;p1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98" name="Google Shape;98;p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1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1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1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1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1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1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04" name="Google Shape;104;p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2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2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54755515c_3_0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54755515c_3_0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g2d54755515c_3_0:notes"/>
          <p:cNvSpPr txBox="1"/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2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2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2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0" name="Google Shape;110;p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2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2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3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3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p3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3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3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3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3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3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3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3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4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4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4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4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4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4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1" name="Google Shape;341;p4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" name="Google Shape;347;p4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53" name="Google Shape;153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53" name="Google Shape;153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53" name="Google Shape;153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16" name="Google Shape;116;p7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22" name="Google Shape;122;p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quivo.devmedia.com.br/artigos/devmedia/html-entities.html?_gl=1*er18n9*_gcl_au*MTQxMTQ0MDcwNy4xNzYxODc4Mjc0*_ga*MjAyMjAyNjQ1Mi4xNzMwNzM5OTI3*_ga_TVLG38EVCW*czE3NjIzNTk3ODEkbzEwJGcxJHQxNzYyMzYwODM1JGo2MCRsMCRoMTMwNTMzNDIyMw..*_fplc*U1pJJTJGZiUyRmd" TargetMode="External"/><Relationship Id="rId1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264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Gerenciar a configura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versionamento de Software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Jean Max Simon Krebs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" name="Google Shape;118;p7"/>
          <p:cNvSpPr txBox="1"/>
          <p:nvPr/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Iniciais </a:t>
            </a:r>
            <a:r>
              <a:rPr lang="pt-BR" altLang="en-US"/>
              <a:t>na </a:t>
            </a:r>
            <a:r>
              <a:rPr lang="en-US" altLang="pt-BR">
                <a:sym typeface="+mn-ea"/>
              </a:rPr>
              <a:t>head</a:t>
            </a:r>
            <a:r>
              <a:rPr lang="pt-BR" altLang="en-US">
                <a:sym typeface="+mn-ea"/>
              </a:rPr>
              <a:t> </a:t>
            </a:r>
            <a:endParaRPr lang="pt-BR" altLang="en-US">
              <a:sym typeface="+mn-ea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&lt;link&gt; </a:t>
            </a:r>
            <a:r>
              <a:rPr lang="pt-BR" altLang="en-US"/>
              <a:t>: </a:t>
            </a:r>
            <a:r>
              <a:rPr lang="en-US" altLang="pt-BR"/>
              <a:t>Usada para linkar recursos externos, principalmente folhas de estilo CSS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&lt;style&gt;</a:t>
            </a:r>
            <a:r>
              <a:rPr lang="pt-BR" altLang="en-US"/>
              <a:t> : </a:t>
            </a:r>
            <a:r>
              <a:rPr lang="en-US" altLang="pt-BR"/>
              <a:t> Permite incluir c</a:t>
            </a:r>
            <a:r>
              <a:rPr lang="en-US" altLang="en-US"/>
              <a:t>ó</a:t>
            </a:r>
            <a:r>
              <a:rPr lang="en-US" altLang="pt-BR"/>
              <a:t>digo CSS diretamente dentro do documento HTML (menos comum em projetos grandes)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&lt;script&gt;: Usada para incluir scripts, geralmente JavaScript,</a:t>
            </a:r>
            <a:r>
              <a:rPr lang="pt-BR" altLang="en-US"/>
              <a:t> a</a:t>
            </a:r>
            <a:r>
              <a:rPr lang="en-US" altLang="pt-BR"/>
              <a:t>dicionando Interatividade</a:t>
            </a:r>
            <a:r>
              <a:rPr lang="pt-BR" altLang="en-US"/>
              <a:t> a página</a:t>
            </a:r>
            <a:endParaRPr lang="pt-B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122555"/>
            <a:ext cx="83439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de texto</a:t>
            </a:r>
            <a:endParaRPr lang="en-US" altLang="pt-BR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&lt;h1&gt; a &lt;h6&gt;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>
                <a:sym typeface="+mn-ea"/>
              </a:rPr>
              <a:t>Hierarquia de T</a:t>
            </a:r>
            <a:r>
              <a:rPr lang="en-US" altLang="en-US">
                <a:sym typeface="+mn-ea"/>
              </a:rPr>
              <a:t>í</a:t>
            </a:r>
            <a:r>
              <a:rPr lang="en-US" altLang="pt-BR">
                <a:sym typeface="+mn-ea"/>
              </a:rPr>
              <a:t>tulos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&lt;p&gt;</a:t>
            </a:r>
            <a:r>
              <a:rPr lang="pt-BR" altLang="en-US">
                <a:sym typeface="+mn-ea"/>
              </a:rPr>
              <a:t>: </a:t>
            </a:r>
            <a:r>
              <a:rPr lang="en-US" altLang="pt-BR">
                <a:sym typeface="+mn-ea"/>
              </a:rPr>
              <a:t>Tag de Par</a:t>
            </a:r>
            <a:r>
              <a:rPr lang="en-US" altLang="en-US">
                <a:sym typeface="+mn-ea"/>
              </a:rPr>
              <a:t>á</a:t>
            </a:r>
            <a:r>
              <a:rPr lang="en-US" altLang="pt-BR">
                <a:sym typeface="+mn-ea"/>
              </a:rPr>
              <a:t>grafo 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&lt;br&gt;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>
                <a:sym typeface="+mn-ea"/>
              </a:rPr>
              <a:t>For</a:t>
            </a:r>
            <a:r>
              <a:rPr lang="en-US" altLang="en-US">
                <a:sym typeface="+mn-ea"/>
              </a:rPr>
              <a:t>ç</a:t>
            </a:r>
            <a:r>
              <a:rPr lang="en-US" altLang="pt-BR">
                <a:sym typeface="+mn-ea"/>
              </a:rPr>
              <a:t>ando Quebras de Linha</a:t>
            </a:r>
            <a:r>
              <a:rPr lang="pt-BR" altLang="en-US">
                <a:sym typeface="+mn-ea"/>
              </a:rPr>
              <a:t> (break-row)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&lt;hr&gt;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/>
              <a:t>Linha Horizontal</a:t>
            </a:r>
            <a:r>
              <a:rPr lang="pt-BR" altLang="en-US"/>
              <a:t> </a:t>
            </a:r>
            <a:r>
              <a:rPr lang="pt-BR" altLang="en-US">
                <a:sym typeface="+mn-ea"/>
              </a:rPr>
              <a:t>(horizontal-row)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&lt;!DOCTYPE html&gt;</a:t>
            </a:r>
            <a:endParaRPr lang="pt-BR"/>
          </a:p>
        </p:txBody>
      </p:sp>
      <p:sp>
        <p:nvSpPr>
          <p:cNvPr id="125" name="Google Shape;125;p8"/>
          <p:cNvSpPr txBox="1"/>
          <p:nvPr>
            <p:ph type="body" idx="1"/>
          </p:nvPr>
        </p:nvSpPr>
        <p:spPr>
          <a:xfrm>
            <a:off x="647700" y="16992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É uma declaração de tipo de documento, que indica ao navegador da web a versão do HTML em que a página foi escrita.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Evitar que o navegador mude para o "quirks mode" ao renderizar o documento.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Informar a linguagem utilizada no código para outros desenvolvedores.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Ser a primeira informação lida pelo navegador, facilita a leitura do restante da página. </a:t>
            </a:r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Elementos Semânticos</a:t>
            </a:r>
            <a:endParaRPr lang="pt-BR"/>
          </a:p>
        </p:txBody>
      </p:sp>
      <p:sp>
        <p:nvSpPr>
          <p:cNvPr id="137" name="Google Shape;137;p10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Facilitam a organização do conteúdo, tornando o código mais claro e acessível.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Melhoram a acessibilidade e a </a:t>
            </a:r>
            <a:r>
              <a:rPr lang="en-US" altLang="pt-BR"/>
              <a:t>Otimiza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para Motores de Busca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C</a:t>
            </a:r>
            <a:r>
              <a:rPr lang="en-US" altLang="en-US"/>
              <a:t>ó</a:t>
            </a:r>
            <a:r>
              <a:rPr lang="en-US" altLang="pt-BR"/>
              <a:t>digo mais claro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endParaRPr sz="4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" name="Google Shape;143;p11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sz="2800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09800" y="116250"/>
            <a:ext cx="77724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endParaRPr sz="44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0" name="Google Shape;150;p12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185670" y="818515"/>
            <a:ext cx="7438390" cy="571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Diretório Raiz (Repositório)</a:t>
            </a:r>
            <a:endParaRPr lang="pt-BR"/>
          </a:p>
        </p:txBody>
      </p:sp>
      <p:sp>
        <p:nvSpPr>
          <p:cNvPr id="93" name="Google Shape;93;p3"/>
          <p:cNvSpPr txBox="1"/>
          <p:nvPr>
            <p:ph type="body" idx="1"/>
          </p:nvPr>
        </p:nvSpPr>
        <p:spPr>
          <a:xfrm>
            <a:off x="647700" y="1825625"/>
            <a:ext cx="10515600" cy="367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primeiro passo para inserirmos links é ter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toda estrutura do site pronta.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Todas as páginas que você criar e os arquivos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que utilizará deverão estar dentro de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mesma pasta, onde você trabalhará no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desenvolvimento do site. Esta pasta chama-se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Diretório de Raiz.</a:t>
            </a:r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" name="Google Shape;86;p2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b="0"/>
              <a:t>Links</a:t>
            </a:r>
            <a:endParaRPr lang="pt-BR" b="0"/>
          </a:p>
        </p:txBody>
      </p:sp>
      <p:sp>
        <p:nvSpPr>
          <p:cNvPr id="87" name="Google Shape;87;p2"/>
          <p:cNvSpPr txBox="1"/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Os links são palavras, frases ou trechos do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texto que armazenam um endereço de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 de Internet. Esses endereços fica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oculto e, ao ser clicado, nos direciona a outra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 com as informações que precisamos.</a:t>
            </a:r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/>
          <p:nvPr>
            <p:ph type="body" idx="1"/>
          </p:nvPr>
        </p:nvSpPr>
        <p:spPr>
          <a:xfrm>
            <a:off x="647700" y="12534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Links são "atalhos", ou seja, são botões em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forma de texto ou imagem que contém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endereço para outras páginas Web e também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outros documentos, possibilitando aos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usuários acessá-las com apenas um click.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body" idx="1"/>
          </p:nvPr>
        </p:nvSpPr>
        <p:spPr>
          <a:xfrm>
            <a:off x="728345" y="147574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criar links usa-se as tags &lt;a&gt; e &lt;/a&gt;.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As tags &lt;a&gt; e &lt;/a&gt; se refere à anchor ou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âncora, e ela que vai ligar as páginas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Internet.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Nesta tag podemos usar alguns atributos são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eles: href, name e target.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>
                <a:sym typeface="+mn-ea"/>
              </a:rPr>
              <a:t>Sintaxe: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>
                <a:sym typeface="+mn-ea"/>
              </a:rPr>
              <a:t>&lt;a href="Seu link aqui"&gt;Seu texto aqui!&lt;/a&gt;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</p:txBody>
      </p:sp>
      <p:sp>
        <p:nvSpPr>
          <p:cNvPr id="2" name="Caixa de Texto 1"/>
          <p:cNvSpPr txBox="1"/>
          <p:nvPr/>
        </p:nvSpPr>
        <p:spPr>
          <a:xfrm>
            <a:off x="728345" y="5473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3600">
                <a:solidFill>
                  <a:srgbClr val="00408C"/>
                </a:solidFill>
                <a:sym typeface="+mn-ea"/>
              </a:rPr>
              <a:t>Tag Â</a:t>
            </a:r>
            <a:r>
              <a:rPr lang="en-US" altLang="pt-BR" sz="3600">
                <a:solidFill>
                  <a:srgbClr val="00408C"/>
                </a:solidFill>
                <a:sym typeface="+mn-ea"/>
              </a:rPr>
              <a:t>ncora</a:t>
            </a:r>
            <a:endParaRPr lang="en-US" altLang="pt-BR" sz="3600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66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Aula 1 - HTML Introdução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171065" y="781685"/>
            <a:ext cx="7467600" cy="416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 href</a:t>
            </a:r>
            <a:endParaRPr lang="pt-BR"/>
          </a:p>
        </p:txBody>
      </p:sp>
      <p:sp>
        <p:nvSpPr>
          <p:cNvPr id="117" name="Google Shape;117;p7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Este atributo é utilizado para indicar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caminho ou a página aonde o usuário será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redirecionado ao clicar no link.</a:t>
            </a:r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Exemplo de href</a:t>
            </a:r>
            <a:endParaRPr lang="pt-BR"/>
          </a:p>
        </p:txBody>
      </p:sp>
      <p:sp>
        <p:nvSpPr>
          <p:cNvPr id="123" name="Google Shape;123;p8"/>
          <p:cNvSpPr txBox="1"/>
          <p:nvPr>
            <p:ph type="body" idx="1"/>
          </p:nvPr>
        </p:nvSpPr>
        <p:spPr>
          <a:xfrm>
            <a:off x="647700" y="146621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&lt;html&gt;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&lt;title&gt; Links &lt;/title&gt;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&lt;body&gt;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 IFSUL 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&lt;a href="aula1.html"&gt; Exemplo de Link 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&lt;/body&gt;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&lt;/html&gt;</a:t>
            </a:r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 name</a:t>
            </a:r>
            <a:endParaRPr lang="pt-BR"/>
          </a:p>
        </p:txBody>
      </p:sp>
      <p:sp>
        <p:nvSpPr>
          <p:cNvPr id="129" name="Google Shape;129;p9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Utiliza-se esse atributo para criar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marcação dentro de um arquivo. Assim,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arquivo será direcionado a essa marcação por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meio de um link da mesma página.</a:t>
            </a:r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body" idx="1"/>
          </p:nvPr>
        </p:nvSpPr>
        <p:spPr>
          <a:xfrm>
            <a:off x="647700" y="259080"/>
            <a:ext cx="10515600" cy="5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&lt;h1&gt;Senac&lt;/h1&gt;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&lt;a href="cursos.html"&gt; Cursos do Senac&lt;/a&gt;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&lt;p&gt;Conheça nossos Cursos &lt;a href="#cursos"&gt;clicando aqui&lt;/p&gt;&lt;/a&gt;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&lt;a name="cursos"&gt;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&lt;br/&gt;&lt;br/&gt;&lt;br/&gt;&lt;br/&gt;&lt;br/&gt;&lt;br/&gt;&lt;br/&gt;&lt;br/&gt;&lt;br/&gt;&lt;br/&gt;&lt;br/&gt;&lt;br/&gt;&lt;br/&gt;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&lt;br/&gt;&lt;br/&gt;&lt;br/&gt;&lt;br/&gt;&lt;br/&gt;&lt;br/&gt;&lt;br/&gt;&lt;br/&gt;&lt;br/&gt;&lt;br/&gt;&lt;br/&gt;&lt;br/&gt;&lt;br/&gt;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&lt;ul&gt;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&lt;li&gt;&lt;a href="cursos/informatica.html"&gt;Informatica&lt;/a&gt;&lt;/li&gt;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&lt;li&gt;&lt;a href="cursos/FrontEnd.html"&gt;Front End&lt;/a&gt;&lt;/li&gt;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&lt;li&gt;&lt;a href="cursos/BackEnd.html"&gt;Back End&lt;/a&gt;&lt;/li&gt;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&lt;/ul&gt;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&lt;/a&gt;</a:t>
            </a:r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 target</a:t>
            </a:r>
            <a:endParaRPr lang="pt-BR"/>
          </a:p>
        </p:txBody>
      </p:sp>
      <p:sp>
        <p:nvSpPr>
          <p:cNvPr id="140" name="Google Shape;140;p11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atributo target é utilizado para mostrar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local em que o link deve abrir a página que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será indicada no atributo href.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Por meio desse atributo, também é possível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utilizar alguns valores que são:</a:t>
            </a:r>
            <a:endParaRPr 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sp>
        <p:nvSpPr>
          <p:cNvPr id="146" name="Google Shape;146;p12"/>
          <p:cNvSpPr txBox="1"/>
          <p:nvPr>
            <p:ph type="body" idx="1"/>
          </p:nvPr>
        </p:nvSpPr>
        <p:spPr>
          <a:xfrm>
            <a:off x="647700" y="1825625"/>
            <a:ext cx="496443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r>
              <a:rPr lang="pt-BR" sz="2500"/>
              <a:t>• _blank – utilizado para abrir página que foi indicada em uma nova janela do navegador.</a:t>
            </a:r>
            <a:endParaRPr sz="25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r>
              <a:rPr lang="pt-BR" sz="2500"/>
              <a:t>• _self – utilizado como um valor padrão de qualquer link, já que por meio dele, é possível abrir a página indicada na mesma janela do link. Esse valor é comumente excluído por definição de um link.</a:t>
            </a:r>
            <a:endParaRPr sz="25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/>
          </a:p>
        </p:txBody>
      </p:sp>
      <p:sp>
        <p:nvSpPr>
          <p:cNvPr id="147" name="Google Shape;147;p12"/>
          <p:cNvSpPr/>
          <p:nvPr/>
        </p:nvSpPr>
        <p:spPr>
          <a:xfrm>
            <a:off x="6096635" y="1952625"/>
            <a:ext cx="474599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 panose="020B0604020202020204"/>
              <a:buNone/>
            </a:pPr>
            <a:r>
              <a:rPr lang="pt-BR" sz="25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 _parent – a página indicada será aberta no mesmo framset do link.</a:t>
            </a:r>
            <a:endParaRPr sz="2500" b="0" i="0" u="none" strike="noStrike" cap="none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Arial" panose="020B0604020202020204"/>
              <a:buNone/>
            </a:pPr>
            <a:r>
              <a:rPr lang="pt-BR" sz="2500" b="0" i="0" u="none" strike="noStrike" cap="none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• _top – a página indicada será aberta na mesma janela onde estava o link, desta forma qualquer frame que exista antes na janela será excluído.</a:t>
            </a:r>
            <a:endParaRPr sz="2500" b="0" i="0" u="none" strike="noStrike" cap="none">
              <a:solidFill>
                <a:srgbClr val="3F3F3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sp>
        <p:nvSpPr>
          <p:cNvPr id="153" name="Google Shape;153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• O valor mais utilizado é o _blank. 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demais valores são mais comuns em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páginas framesets, porém atualmente, esse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tipo de páginas não são tão utilizadas.</a:t>
            </a:r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Links relativos e absolutos</a:t>
            </a:r>
            <a:endParaRPr lang="pt-BR"/>
          </a:p>
        </p:txBody>
      </p:sp>
      <p:sp>
        <p:nvSpPr>
          <p:cNvPr id="159" name="Google Shape;159;p1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Quando utilizamos links para ir para um local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 mesma página ou outra página de outro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site utilizamos duas definições: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• Link Relativos – utilizado para criar links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que irão direcionar para páginas do mesmo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site.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• Link Absolutos – utilizados para criar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links que irão direcionar para a página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outro site.</a:t>
            </a:r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Links Relativos</a:t>
            </a:r>
            <a:endParaRPr lang="pt-BR"/>
          </a:p>
        </p:txBody>
      </p:sp>
      <p:sp>
        <p:nvSpPr>
          <p:cNvPr id="165" name="Google Shape;165;p15"/>
          <p:cNvSpPr txBox="1"/>
          <p:nvPr>
            <p:ph type="body" idx="1"/>
          </p:nvPr>
        </p:nvSpPr>
        <p:spPr>
          <a:xfrm>
            <a:off x="647700" y="18167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Links Relativos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Exemplo: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&lt;li&gt;&lt;a href="cursos/informatica.html"&gt;Informatica&lt;/a&gt;&lt;/li&gt;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&lt;li&gt;&lt;a href="cursos/FrontEnd.html"&gt;Front End&lt;/a&gt;&lt;/li&gt;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&lt;li&gt;&lt;a href="cursos/BackEnd.html"&gt;Back End&lt;/a&gt;&lt;/li&gt;</a:t>
            </a:r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Início</a:t>
            </a:r>
            <a:endParaRPr lang="pt-BR"/>
          </a:p>
        </p:txBody>
      </p:sp>
      <p:sp>
        <p:nvSpPr>
          <p:cNvPr id="95" name="Google Shape;95;p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Tim Berners-Lee, cientista britânico,  é conhecido como o criador da World Wide Web (WWW) em 1989, enquanto trabalhava no CERN.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Compartilhar informações.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Primeiro navegador e servidor web.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primeira página web foi publicada em 1991.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Robert Cailliau.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  <p:pic>
        <p:nvPicPr>
          <p:cNvPr id="89" name="Google Shape;89;p2" descr="Sir_Tim_Berners-Lee_(cropped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15250" y="2700655"/>
            <a:ext cx="2606040" cy="308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Links Absolutos</a:t>
            </a:r>
            <a:endParaRPr lang="pt-BR"/>
          </a:p>
        </p:txBody>
      </p:sp>
      <p:sp>
        <p:nvSpPr>
          <p:cNvPr id="171" name="Google Shape;171;p1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Exemplo: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 Saiba mais sobre o google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acessando o &lt;a href=http://www.google.com.br&gt;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site.&lt;/a&gt;&lt;/p&gt;</a:t>
            </a:r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Atividade 1 - links</a:t>
            </a:r>
            <a:endParaRPr lang="pt-BR"/>
          </a:p>
        </p:txBody>
      </p:sp>
      <p:sp>
        <p:nvSpPr>
          <p:cNvPr id="177" name="Google Shape;177;p17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Crie as páginas: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BackEnd.html, FrontEnd.html e informatica.html.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Faça os links necessários e a opção de voltar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página anterior.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Crie Link absoluto para o site do Senac.</a:t>
            </a:r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Formulários</a:t>
            </a:r>
            <a:endParaRPr lang="pt-BR"/>
          </a:p>
        </p:txBody>
      </p:sp>
      <p:sp>
        <p:nvSpPr>
          <p:cNvPr id="183" name="Google Shape;183;p18"/>
          <p:cNvSpPr txBox="1"/>
          <p:nvPr>
            <p:ph type="body" idx="1"/>
          </p:nvPr>
        </p:nvSpPr>
        <p:spPr>
          <a:xfrm>
            <a:off x="647700" y="1330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Formulários nada mais são do que campos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cadastro. Por meio deles, é possível criar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páginas com campos para os usuários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inserirem suas sugestões, opiniões,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reclamações e afins.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De um modo geral, os formulários são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meios de comunicação entre 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desenvolvedores do site ou a empresa, com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usuário</a:t>
            </a:r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Criando Formulários</a:t>
            </a:r>
            <a:endParaRPr lang="pt-BR"/>
          </a:p>
        </p:txBody>
      </p:sp>
      <p:sp>
        <p:nvSpPr>
          <p:cNvPr id="189" name="Google Shape;189;p19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As tags utilizadas para criá-los são: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&lt;form&gt; e &lt;/form&gt;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Pode-se inserir atributos dentro da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tag, porém não é possivel inserir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uma tag &lt;form&gt; e &lt;/form&gt; dentro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uma tag que já esteja aberta.</a:t>
            </a:r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Atributos action e method</a:t>
            </a:r>
            <a:endParaRPr lang="pt-BR"/>
          </a:p>
        </p:txBody>
      </p:sp>
      <p:sp>
        <p:nvSpPr>
          <p:cNvPr id="195" name="Google Shape;195;p20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Action – Esse atributo é responsável por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receber o endereço (URL) do script que é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responsável por fazer o processamento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das informações inseridas no formulário.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/>
              <a:buChar char="•"/>
            </a:pPr>
            <a:r>
              <a:rPr lang="pt-BR"/>
              <a:t>Method – Esse atributo faz a remessa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informações do site. Nele, é possível inserir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dois valores, que são: get e post.</a:t>
            </a:r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Get e Post</a:t>
            </a:r>
            <a:endParaRPr lang="pt-BR"/>
          </a:p>
        </p:txBody>
      </p:sp>
      <p:sp>
        <p:nvSpPr>
          <p:cNvPr id="201" name="Google Shape;201;p21"/>
          <p:cNvSpPr txBox="1"/>
          <p:nvPr>
            <p:ph type="body" idx="1"/>
          </p:nvPr>
        </p:nvSpPr>
        <p:spPr>
          <a:xfrm>
            <a:off x="647700" y="13690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Get – Ao utilizar esse valor, todas 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informações que forem inseridas no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formulário serão enviadas pela URL do site.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Usa-se quando o volume de informações for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pequena.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Post – Ao utilizar esse valor todas 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informações serão passadas pela mensagem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do protocolo HTTP. Nele, não há um limite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envio de informações.</a:t>
            </a:r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54755515c_3_0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atualização index.html</a:t>
            </a:r>
            <a:endParaRPr lang="pt-BR"/>
          </a:p>
        </p:txBody>
      </p:sp>
      <p:sp>
        <p:nvSpPr>
          <p:cNvPr id="225" name="Google Shape;225;g2d54755515c_3_0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&lt;!DOCTYPE html&gt;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&lt;html lang="pt-br"&gt;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&lt;head&gt;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&lt;meta charset="UTF-8"&gt;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&lt;meta name="viewport" content="width=device-width, initial-scale=1.0"&gt;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&lt;title&gt;HOME&lt;/title&gt;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&lt;/head&gt;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&lt;body&gt;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&lt;a href="form.html"&gt;Formulário&lt;/a&gt;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&lt;hr&gt; &lt;br&gt;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&lt;a href="cursos.html"&gt;Cursos&lt;/a&gt;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&lt;/body&gt;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sz="1800" b="1">
                <a:solidFill>
                  <a:srgbClr val="808080"/>
                </a:solidFill>
                <a:highlight>
                  <a:schemeClr val="lt1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&lt;/html&gt;</a:t>
            </a:r>
            <a:endParaRPr sz="1800" b="1">
              <a:solidFill>
                <a:srgbClr val="808080"/>
              </a:solidFill>
              <a:highlight>
                <a:schemeClr val="lt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Input</a:t>
            </a:r>
            <a:endParaRPr lang="pt-BR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tag &lt;input /&gt; é utilizada para criar campos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os usuários inserirem os dados.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esse tag, também é possível inserir alguns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atributos. São eles: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type – receberá o tipo do elemento a ser criado.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value – criará um valor padrão para os campos.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name – definirá um nome para o campo.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size – determinará qual o tamanho do campo quando for do tipo “text”.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pt-BR"/>
              <a:t>required </a:t>
            </a:r>
            <a:r>
              <a:rPr lang="pt-BR">
                <a:sym typeface="+mn-ea"/>
              </a:rPr>
              <a:t>– torna o campo input obrigatório</a:t>
            </a:r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body" idx="1"/>
          </p:nvPr>
        </p:nvSpPr>
        <p:spPr>
          <a:xfrm>
            <a:off x="647700" y="340500"/>
            <a:ext cx="10515600" cy="6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Nome:&lt;input type="text"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 "nome" size="25"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Sobrenome: &lt;input type="text"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name="sobrenome"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size="40"/&gt;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&lt;/form&gt; </a:t>
            </a:r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/>
              <a:t>Tag Label</a:t>
            </a:r>
            <a:endParaRPr lang="pt-BR" altLang="en-US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 altLang="en-US"/>
              <a:t>A</a:t>
            </a:r>
            <a:r>
              <a:rPr lang="en-US" altLang="pt-BR"/>
              <a:t>ssocia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</a:t>
            </a:r>
            <a:r>
              <a:rPr lang="pt-BR" altLang="en-US"/>
              <a:t> ao elemento input</a:t>
            </a:r>
            <a:br>
              <a:rPr lang="pt-BR" altLang="en-US"/>
            </a:br>
            <a:endParaRPr lang="pt-BR" altLang="en-US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</a:t>
            </a:r>
            <a:r>
              <a:rPr lang="pt-BR" altLang="en-US"/>
              <a:t>F</a:t>
            </a:r>
            <a:r>
              <a:rPr lang="en-US" altLang="pt-BR"/>
              <a:t>unciona como um r</a:t>
            </a:r>
            <a:r>
              <a:rPr lang="en-US" altLang="en-US"/>
              <a:t>ó</a:t>
            </a:r>
            <a:r>
              <a:rPr lang="en-US" altLang="pt-BR"/>
              <a:t>tulo (etiqueta) descritivo para o campo de entrada de dados</a:t>
            </a:r>
            <a:r>
              <a:rPr lang="pt-BR" altLang="en-US"/>
              <a:t> </a:t>
            </a:r>
            <a:endParaRPr lang="pt-BR" altLang="en-US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O que é o Html:</a:t>
            </a:r>
            <a:endParaRPr lang="pt-BR"/>
          </a:p>
        </p:txBody>
      </p:sp>
      <p:sp>
        <p:nvSpPr>
          <p:cNvPr id="101" name="Google Shape;101;p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HTML é uma linguagem de marcação, o que significa que não é uma linguagem de programação, mas sim um conjunto de instruções que "marcam" o conteúdo para que ele seja exibido em uma página web.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/>
              <a:t>Tag Label (Campos de Texto)</a:t>
            </a:r>
            <a:endParaRPr lang="pt-BR" altLang="en-US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 b="1">
                <a:sym typeface="+mn-ea"/>
              </a:rPr>
              <a:t>Como Associar</a:t>
            </a:r>
            <a:r>
              <a:rPr lang="pt-BR" altLang="en-US" b="1">
                <a:sym typeface="+mn-ea"/>
              </a:rPr>
              <a:t>?</a:t>
            </a: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&lt;label for="nome_usuario"&gt;Nome de Usu</a:t>
            </a:r>
            <a:r>
              <a:rPr lang="en-US" altLang="en-US">
                <a:sym typeface="+mn-ea"/>
              </a:rPr>
              <a:t>á</a:t>
            </a:r>
            <a:r>
              <a:rPr lang="en-US" altLang="pt-BR">
                <a:sym typeface="+mn-ea"/>
              </a:rPr>
              <a:t>rio:&lt;/label&gt;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&lt;input type="text" id="nome_usuario" name="nome"&gt;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 altLang="en-US" b="1"/>
              <a:t>OU</a:t>
            </a: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&lt;label&gt;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Aceito os termos de uso: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&lt;input type="checkbox" id="termos" name="termos"&gt;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&lt;/label&gt;</a:t>
            </a:r>
            <a:endParaRPr lang="en-US" altLang="pt-B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fieldset</a:t>
            </a:r>
            <a:r>
              <a:rPr lang="pt-BR" altLang="en-US"/>
              <a:t> e </a:t>
            </a:r>
            <a:r>
              <a:rPr lang="en-US" altLang="pt-BR"/>
              <a:t>legend</a:t>
            </a:r>
            <a:endParaRPr lang="en-US" altLang="pt-BR"/>
          </a:p>
        </p:txBody>
      </p:sp>
      <p:sp>
        <p:nvSpPr>
          <p:cNvPr id="207" name="Google Shape;207;p22"/>
          <p:cNvSpPr txBox="1"/>
          <p:nvPr>
            <p:ph type="body" idx="1"/>
          </p:nvPr>
        </p:nvSpPr>
        <p:spPr>
          <a:xfrm>
            <a:off x="647700" y="14185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fieldset</a:t>
            </a:r>
            <a:r>
              <a:rPr lang="pt-BR" altLang="en-US">
                <a:sym typeface="+mn-ea"/>
              </a:rPr>
              <a:t>:</a:t>
            </a:r>
            <a:r>
              <a:rPr lang="en-US" altLang="pt-BR"/>
              <a:t> </a:t>
            </a:r>
            <a:r>
              <a:rPr lang="pt-BR" altLang="en-US"/>
              <a:t>C</a:t>
            </a:r>
            <a:r>
              <a:rPr lang="en-US" altLang="pt-BR"/>
              <a:t>ont</a:t>
            </a:r>
            <a:r>
              <a:rPr lang="en-US" altLang="en-US"/>
              <a:t>ê</a:t>
            </a:r>
            <a:r>
              <a:rPr lang="en-US" altLang="pt-BR"/>
              <a:t>iner que agrupa um conjunto de campos de formul</a:t>
            </a:r>
            <a:r>
              <a:rPr lang="en-US" altLang="en-US"/>
              <a:t>á</a:t>
            </a:r>
            <a:r>
              <a:rPr lang="en-US" altLang="pt-BR"/>
              <a:t>rio relacionados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legend</a:t>
            </a:r>
            <a:r>
              <a:rPr lang="pt-BR" altLang="en-US">
                <a:sym typeface="+mn-ea"/>
              </a:rPr>
              <a:t>: </a:t>
            </a:r>
            <a:r>
              <a:rPr lang="pt-BR" altLang="en-US"/>
              <a:t>D</a:t>
            </a:r>
            <a:r>
              <a:rPr lang="en-US" altLang="en-US"/>
              <a:t>á</a:t>
            </a:r>
            <a:r>
              <a:rPr lang="en-US" altLang="pt-BR"/>
              <a:t> um contexto geral para esse grupo.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&lt;fieldset&gt;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&lt;legend&gt;Informa</a:t>
            </a:r>
            <a:r>
              <a:rPr lang="en-US" altLang="en-US"/>
              <a:t>çõ</a:t>
            </a:r>
            <a:r>
              <a:rPr lang="en-US" altLang="pt-BR"/>
              <a:t>es de Contato&lt;/legend&gt;        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&lt;label for="email"&gt;E-mail:&lt;/label&gt;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&lt;input type="email" id="email" name="email"&gt;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&lt;label for="telefone"&gt;Telefone:&lt;/label&gt;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  &lt;input type="tel" id="telefone" name="telefone"&gt;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&lt;/fieldset&gt;</a:t>
            </a:r>
            <a:endParaRPr lang="en-US" altLang="pt-B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</a:p>
        </p:txBody>
      </p:sp>
      <p:pic>
        <p:nvPicPr>
          <p:cNvPr id="231" name="Google Shape;231;p25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951848" y="106050"/>
            <a:ext cx="9413100" cy="7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Atividade</a:t>
            </a:r>
            <a:endParaRPr lang="pt-BR"/>
          </a:p>
        </p:txBody>
      </p:sp>
      <p:sp>
        <p:nvSpPr>
          <p:cNvPr id="237" name="Google Shape;237;p2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Faça um formulário com os campos nome, email e senha.</a:t>
            </a:r>
            <a:endParaRPr lang="pt-B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Campos de Senha</a:t>
            </a:r>
            <a:endParaRPr lang="pt-BR"/>
          </a:p>
        </p:txBody>
      </p:sp>
      <p:sp>
        <p:nvSpPr>
          <p:cNvPr id="243" name="Google Shape;243;p27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Quando os usuários digitam os valores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campos de senha eles serão substituídos por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caracteres que ocultam o valor digitado, igual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os asteríscos na tela do leitor de cartão.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isso utiliza-se o valor password,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atribuido ao type.</a:t>
            </a:r>
            <a:endParaRPr lang="pt-B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body" idx="1"/>
          </p:nvPr>
        </p:nvSpPr>
        <p:spPr>
          <a:xfrm>
            <a:off x="647700" y="370840"/>
            <a:ext cx="10515600" cy="58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Usuário:&lt;input type="text"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name="nome" size="25"/&gt;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Senha &lt;input type="password"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name="senha"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size="25"/&gt;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&lt;/form&gt;</a:t>
            </a:r>
            <a:endParaRPr lang="pt-B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Campos de Validação</a:t>
            </a:r>
            <a:endParaRPr lang="pt-BR"/>
          </a:p>
        </p:txBody>
      </p:sp>
      <p:sp>
        <p:nvSpPr>
          <p:cNvPr id="254" name="Google Shape;254;p29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Pode acontecer que, em alguns sites, você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note uma informação parecida com essa: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Li e aceito os termos, e ao lado um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pequeno quadrado para marcar a opção.</a:t>
            </a:r>
            <a:endParaRPr lang="pt-BR"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Esse quadrado ou circulo chama-se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Validação e para passar para a próxima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página é necessário marcá-lo.</a:t>
            </a:r>
            <a:endParaRPr lang="pt-B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body" idx="1"/>
          </p:nvPr>
        </p:nvSpPr>
        <p:spPr>
          <a:xfrm>
            <a:off x="647700" y="187960"/>
            <a:ext cx="10515600" cy="61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Senha &lt;input type="password"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name="senha" size="25"/&gt;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type="checkbox"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name="aceite" size="25" /&gt;Ativar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Proteção de Senha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Botões de Escolha</a:t>
            </a:r>
            <a:endParaRPr lang="pt-BR"/>
          </a:p>
        </p:txBody>
      </p:sp>
      <p:sp>
        <p:nvSpPr>
          <p:cNvPr id="265" name="Google Shape;265;p31"/>
          <p:cNvSpPr txBox="1"/>
          <p:nvPr>
            <p:ph type="body" idx="1"/>
          </p:nvPr>
        </p:nvSpPr>
        <p:spPr>
          <a:xfrm>
            <a:off x="751205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Os botões de escolha são utilizados para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inserir várias opções no formulário para que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usuário responda somente uma.</a:t>
            </a:r>
            <a:endParaRPr lang="pt-BR"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Quando somente um dos botões pode ser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selecionado, o atributo name precisa ser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igual para todas as alternativas.</a:t>
            </a:r>
            <a:endParaRPr lang="pt-B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body" idx="1"/>
          </p:nvPr>
        </p:nvSpPr>
        <p:spPr>
          <a:xfrm>
            <a:off x="647700" y="248920"/>
            <a:ext cx="10515600" cy="636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value="solteiro"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/&gt;Solteiro&lt;br/&gt;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value="casado"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/&gt;Casado&lt;br/&gt;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value="divorciado"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/&gt;Divorciado&lt;br/&gt;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type="radio"name="estado" value="viuvo"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/&gt;Viúvo&lt;br/&gt;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&lt;/form&gt;</a:t>
            </a:r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O que é o Html:</a:t>
            </a:r>
            <a:endParaRPr lang="pt-BR"/>
          </a:p>
        </p:txBody>
      </p:sp>
      <p:sp>
        <p:nvSpPr>
          <p:cNvPr id="107" name="Google Shape;107;p5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HTML é uma linguagem de marcação, o que significa que não é uma linguagem de programação, mas sim um conjunto de instruções que "marcam" o conteúdo para que ele seja exibido em uma página web.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É o alicerce da web, permitindo que texto, imagens e outros conteúdos sejam organizados em uma estrutura que o navegador possa interpretar.</a:t>
            </a:r>
            <a:endParaRPr lang="pt-B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Botões de Checked</a:t>
            </a:r>
            <a:endParaRPr lang="pt-BR"/>
          </a:p>
        </p:txBody>
      </p:sp>
      <p:sp>
        <p:nvSpPr>
          <p:cNvPr id="276" name="Google Shape;276;p3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atributo checked é utilizado para fazer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com que os elementos do formulário sejam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checados antes de qualquer outra ação que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usuário for fazer.</a:t>
            </a:r>
            <a:endParaRPr lang="pt-BR"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Esse atributo pode ser utilizado nas caixas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validação ou nos botões de escolha.</a:t>
            </a:r>
            <a:endParaRPr lang="pt-BR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Veja como tem que ficar: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type="radio"name="estado"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value="solteiro“ checked /&gt;Solteiro&lt;br/&gt;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 final antes do &lt;/form&gt; digite: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type="checkbox"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name= " aceito "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checked /&gt; OK</a:t>
            </a:r>
            <a:endParaRPr lang="pt-B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Botões de Submit e Reset</a:t>
            </a:r>
            <a:endParaRPr lang="pt-BR"/>
          </a:p>
        </p:txBody>
      </p:sp>
      <p:sp>
        <p:nvSpPr>
          <p:cNvPr id="287" name="Google Shape;287;p35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 botão Submit é o responsável por enviar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informação para o local onde ela ficará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armazenada. Local, este, inserido no atributo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Action.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Já o botão Reset limpa as informações que 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usuário digitou ou selecionou.</a:t>
            </a:r>
            <a:endParaRPr lang="pt-B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No final antes do &lt;/form&gt; digite: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type="submit" value="Enviar"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type="reset" value="Cancelar"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 textarea</a:t>
            </a:r>
            <a:endParaRPr lang="pt-BR"/>
          </a:p>
        </p:txBody>
      </p:sp>
      <p:sp>
        <p:nvSpPr>
          <p:cNvPr id="299" name="Google Shape;299;p37"/>
          <p:cNvSpPr txBox="1"/>
          <p:nvPr>
            <p:ph type="body" idx="1"/>
          </p:nvPr>
        </p:nvSpPr>
        <p:spPr>
          <a:xfrm>
            <a:off x="647700" y="1584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Em alguns formulários será necessário que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tenha um campo maior para que o usuário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digite os textos e as mensagens que deseja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enviar.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inserir esse campo você utilizará a tag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&lt;textarea&gt; e &lt;/textarea&gt;. O tamanho do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campo é definido utilizando os atributos rows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(linhas) e cols (colunas).</a:t>
            </a:r>
            <a:endParaRPr lang="pt-B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body" idx="1"/>
          </p:nvPr>
        </p:nvSpPr>
        <p:spPr>
          <a:xfrm>
            <a:off x="647700" y="229235"/>
            <a:ext cx="10515600" cy="594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&lt;textarea name="mensagem" rows="4"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cols="20"&gt; Digite sua mensagem aqui.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&lt;/textarea&gt;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type="submit" value="Enviar"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&lt;input type="reset" value="Cancelar"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&lt;/p&gt;</a:t>
            </a:r>
            <a:endParaRPr lang="pt-BR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 select</a:t>
            </a:r>
            <a:endParaRPr lang="pt-BR"/>
          </a:p>
        </p:txBody>
      </p:sp>
      <p:sp>
        <p:nvSpPr>
          <p:cNvPr id="310" name="Google Shape;310;p39"/>
          <p:cNvSpPr txBox="1"/>
          <p:nvPr>
            <p:ph type="body" idx="1"/>
          </p:nvPr>
        </p:nvSpPr>
        <p:spPr>
          <a:xfrm>
            <a:off x="647700" y="14859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tag &lt;select&gt; e &lt;/select&gt; é utilizada para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inserir várias informações em um único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campo.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Por meio dela, é possível criar dois tipos de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seletores: único ou múltiplo.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Ao inserir a tag, é necessário inserir outra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para criar as opções dos seletores. Essa tag é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 &lt;option&gt; e &lt;/option&gt;.</a:t>
            </a:r>
            <a:endParaRPr lang="pt-BR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Seletor único</a:t>
            </a:r>
            <a:endParaRPr lang="pt-BR"/>
          </a:p>
        </p:txBody>
      </p:sp>
      <p:sp>
        <p:nvSpPr>
          <p:cNvPr id="316" name="Google Shape;316;p40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Ao acessar o formulário com seletor único,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você vai ver somente uma das opções, mas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clicando sobre ele, as demais opções ficarão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visíveis.</a:t>
            </a:r>
            <a:endParaRPr lang="pt-B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body" idx="1"/>
          </p:nvPr>
        </p:nvSpPr>
        <p:spPr>
          <a:xfrm>
            <a:off x="647700" y="172085"/>
            <a:ext cx="10515600" cy="600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&lt;h1&gt;Formulário de Contato&lt;/h1&gt;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&lt;form action="dados.php" method="post"&gt;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Estado Civil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&lt;select name="estado"&gt;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value="solteiro"&gt;Solteiro&lt;/option&gt;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value="casado"&gt;Casado&lt;/option&gt;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value="divorciado"&gt;Divorciado&lt;/option&gt;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&lt;option value="viúvo"&gt;Viúvo&lt;/option&gt;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&lt;/select&gt;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type="submit" value="Enviar"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&lt;input type="reset" value="Cancelar" /&gt;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&lt;/form&gt;</a:t>
            </a:r>
            <a:endParaRPr lang="pt-B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Seletor Múltiplo</a:t>
            </a:r>
            <a:endParaRPr lang="pt-BR"/>
          </a:p>
        </p:txBody>
      </p:sp>
      <p:sp>
        <p:nvSpPr>
          <p:cNvPr id="327" name="Google Shape;327;p42"/>
          <p:cNvSpPr txBox="1"/>
          <p:nvPr>
            <p:ph type="body" idx="1"/>
          </p:nvPr>
        </p:nvSpPr>
        <p:spPr>
          <a:xfrm>
            <a:off x="647700" y="1584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Ao acessar o formulário no seletor único,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você vai notar que ele exibirá apenas uma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resposta. Para ver as demais, é necessário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clicar na caixa de resposta.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Já o seletor mostra de uma única vez todas as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opções, não sendo preciso abrir caixa.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Na tag &lt;select name “estado”&gt; inclua antes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de name o atributo multiple.</a:t>
            </a:r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O que é o Html:</a:t>
            </a:r>
            <a:endParaRPr lang="pt-BR"/>
          </a:p>
        </p:txBody>
      </p:sp>
      <p:sp>
        <p:nvSpPr>
          <p:cNvPr id="113" name="Google Shape;113;p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HTML é uma linguagem de marcação, o que significa que não é uma linguagem de programação, mas sim um conjunto de instruções que "marcam" o conteúdo para que ele seja exibido em uma página web.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É o alicerce da web, permitindo que texto, imagens e outros conteúdos sejam organizados em uma estrutura que o navegador possa interpretar.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Ele forma a estrutura básica sobre a qual outras tecnologias (CSS e JavaScript) são aplicadas para estilização e interatividade.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body" idx="1"/>
          </p:nvPr>
        </p:nvSpPr>
        <p:spPr>
          <a:xfrm>
            <a:off x="647700" y="13589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Estado Civil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&lt;select multiple name"estado"&gt;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value="solteiro"&gt;Solteiro&lt;/option&gt;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value="casado"&gt;Casado&lt;/option&gt;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value="divorciado"&gt;Divorciado&lt;/option&gt;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&lt;option value="viúvo"&gt;Viúvo&lt;/option&gt;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&lt;/select&gt;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&lt;/p</a:t>
            </a:r>
            <a:endParaRPr lang="pt-BR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 &lt;meta&gt; &lt;/meta&gt;</a:t>
            </a:r>
            <a:endParaRPr lang="pt-BR"/>
          </a:p>
        </p:txBody>
      </p:sp>
      <p:sp>
        <p:nvSpPr>
          <p:cNvPr id="338" name="Google Shape;338;p4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charset="UTF-8"&gt;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name="description" content="FreeWeb tutorials"&gt;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name="keywords" content="HTML,CSS,XML,JavaScript"&gt;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&lt;meta name="author" content="John Doe"&gt;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 &lt;/head&gt;</a:t>
            </a:r>
            <a:endParaRPr lang="pt-BR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Comentários</a:t>
            </a:r>
            <a:endParaRPr lang="pt-BR"/>
          </a:p>
        </p:txBody>
      </p:sp>
      <p:sp>
        <p:nvSpPr>
          <p:cNvPr id="338" name="Google Shape;338;p44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Sintaxe:</a:t>
            </a:r>
            <a:br>
              <a:rPr lang="pt-BR"/>
            </a:br>
            <a:r>
              <a:rPr lang="pt-BR"/>
              <a:t>	</a:t>
            </a:r>
            <a:r>
              <a:rPr lang="en-US" altLang="pt-BR"/>
              <a:t> &lt;!--</a:t>
            </a:r>
            <a:r>
              <a:rPr lang="pt-BR" altLang="en-US"/>
              <a:t> conteúdo a ser comentado </a:t>
            </a:r>
            <a:r>
              <a:rPr lang="en-US" altLang="pt-BR"/>
              <a:t>--&gt;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Crie uma página de inscrição para um evento (</a:t>
            </a:r>
            <a:r>
              <a:rPr lang="pt-BR"/>
              <a:t>1/2</a:t>
            </a:r>
            <a:r>
              <a:rPr lang="pt-BR"/>
              <a:t>)</a:t>
            </a:r>
            <a:endParaRPr lang="pt-BR"/>
          </a:p>
        </p:txBody>
      </p:sp>
      <p:sp>
        <p:nvSpPr>
          <p:cNvPr id="344" name="Google Shape;344;p45"/>
          <p:cNvSpPr txBox="1"/>
          <p:nvPr>
            <p:ph type="body" idx="1"/>
          </p:nvPr>
        </p:nvSpPr>
        <p:spPr>
          <a:xfrm>
            <a:off x="647700" y="1495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O formulário deve ser estruturado com campos obrigatórios e campos opcionais.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Informações Pessoais: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Nome completo (campo de texto) Obrigatório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Email (campo de email com validação) </a:t>
            </a:r>
            <a:r>
              <a:rPr lang="pt-BR">
                <a:sym typeface="+mn-ea"/>
              </a:rPr>
              <a:t>Obrigatório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Telefone (campo de número) O</a:t>
            </a:r>
            <a:r>
              <a:rPr lang="pt-BR">
                <a:sym typeface="+mn-ea"/>
              </a:rPr>
              <a:t>pcionais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Informações do Evento: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Data de nascimento (campo de data)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Gênero do evento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pt-BR"/>
              <a:t>Área de interesse (checkboxes com pelo menos três opções, como Programação, Design e Marketing)</a:t>
            </a:r>
            <a:endParaRPr lang="pt-B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Crie uma página de inscrição para um evento 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(2/2)</a:t>
            </a:r>
            <a:endParaRPr lang="pt-BR"/>
          </a:p>
        </p:txBody>
      </p:sp>
      <p:sp>
        <p:nvSpPr>
          <p:cNvPr id="350" name="Google Shape;350;p46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O</a:t>
            </a:r>
            <a:r>
              <a:rPr lang="pt-BR"/>
              <a:t>bjetivo principal: </a:t>
            </a:r>
            <a:endParaRPr lang="pt-BR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/>
              <a:t>Formulário</a:t>
            </a:r>
            <a:r>
              <a:rPr lang="pt-BR"/>
              <a:t> que leve para outra página e que passe os valores através da URL.</a:t>
            </a:r>
            <a:endParaRPr lang="pt-BR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/>
              <a:t>Nessa outra página (confirmar.html) deve ter as informações do evento.</a:t>
            </a:r>
            <a:endParaRPr lang="pt-BR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/>
              <a:t>Âncora</a:t>
            </a:r>
            <a:r>
              <a:rPr lang="pt-BR"/>
              <a:t> que volte a </a:t>
            </a:r>
            <a:r>
              <a:rPr lang="pt-BR"/>
              <a:t>página</a:t>
            </a:r>
            <a:r>
              <a:rPr lang="pt-BR"/>
              <a:t> inicial.</a:t>
            </a: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 descr="Captura de tela 2025-11-05 19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695"/>
            <a:ext cx="12192000" cy="56419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Resultado Final da aula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6360" y="137795"/>
            <a:ext cx="4726940" cy="54787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&lt;div&gt;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Define uma divis</a:t>
            </a:r>
            <a:r>
              <a:rPr lang="en-US" altLang="en-US"/>
              <a:t>ã</a:t>
            </a:r>
            <a:r>
              <a:rPr lang="en-US" altLang="pt-BR"/>
              <a:t>o ou 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em um documento HTML.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 altLang="en-US"/>
              <a:t>E</a:t>
            </a:r>
            <a:r>
              <a:rPr lang="en-US" altLang="pt-BR"/>
              <a:t>lemento</a:t>
            </a:r>
            <a:r>
              <a:rPr lang="pt-BR" altLang="en-US"/>
              <a:t> </a:t>
            </a:r>
            <a:r>
              <a:rPr lang="en-US" altLang="pt-BR"/>
              <a:t>gen</a:t>
            </a:r>
            <a:r>
              <a:rPr lang="en-US" altLang="en-US"/>
              <a:t>é</a:t>
            </a:r>
            <a:r>
              <a:rPr lang="en-US" altLang="pt-BR"/>
              <a:t>rico de n</a:t>
            </a:r>
            <a:r>
              <a:rPr lang="en-US" altLang="en-US"/>
              <a:t>í</a:t>
            </a:r>
            <a:r>
              <a:rPr lang="en-US" altLang="pt-BR"/>
              <a:t>vel de bloco (block-level)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275" y="3002915"/>
            <a:ext cx="7285990" cy="36893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920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Principais Diferenças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5606415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Elementos Inline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N</a:t>
            </a:r>
            <a:r>
              <a:rPr lang="en-US" altLang="en-US"/>
              <a:t>ã</a:t>
            </a:r>
            <a:r>
              <a:rPr lang="en-US" altLang="pt-BR"/>
              <a:t>o iniciam uma nova linha.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	</a:t>
            </a: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Ocupam apenas a largura do conte</a:t>
            </a:r>
            <a:r>
              <a:rPr lang="en-US" altLang="en-US"/>
              <a:t>ú</a:t>
            </a:r>
            <a:r>
              <a:rPr lang="en-US" altLang="pt-BR"/>
              <a:t>do.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Altura e largura n</a:t>
            </a:r>
            <a:r>
              <a:rPr lang="en-US" altLang="en-US"/>
              <a:t>ã</a:t>
            </a:r>
            <a:r>
              <a:rPr lang="en-US" altLang="pt-BR"/>
              <a:t>o s</a:t>
            </a:r>
            <a:r>
              <a:rPr lang="en-US" altLang="en-US"/>
              <a:t>ã</a:t>
            </a:r>
            <a:r>
              <a:rPr lang="en-US" altLang="pt-BR"/>
              <a:t>o facilmente control</a:t>
            </a:r>
            <a:r>
              <a:rPr lang="en-US" altLang="en-US"/>
              <a:t>á</a:t>
            </a:r>
            <a:r>
              <a:rPr lang="en-US" altLang="pt-BR"/>
              <a:t>veis via CSS puro	</a:t>
            </a:r>
            <a:endParaRPr lang="en-US" altLang="pt-BR"/>
          </a:p>
        </p:txBody>
      </p:sp>
      <p:sp>
        <p:nvSpPr>
          <p:cNvPr id="3" name="Google Shape;350;p46"/>
          <p:cNvSpPr txBox="1"/>
          <p:nvPr/>
        </p:nvSpPr>
        <p:spPr>
          <a:xfrm>
            <a:off x="5736590" y="1417955"/>
            <a:ext cx="5659755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Elementos de Bloco</a:t>
            </a:r>
            <a:endParaRPr lang="en-US" alt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Sempre iniciam em uma nova linha.</a:t>
            </a: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Ocupam toda a largura dispon</a:t>
            </a:r>
            <a:r>
              <a:rPr lang="en-US" altLang="en-US"/>
              <a:t>í</a:t>
            </a:r>
            <a:r>
              <a:rPr lang="en-US" altLang="pt-BR"/>
              <a:t>vel do cont</a:t>
            </a:r>
            <a:r>
              <a:rPr lang="en-US" altLang="en-US"/>
              <a:t>ê</a:t>
            </a:r>
            <a:r>
              <a:rPr lang="en-US" altLang="pt-BR"/>
              <a:t>iner pai.</a:t>
            </a: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/>
              <a:t>Altura e largura s</a:t>
            </a:r>
            <a:r>
              <a:rPr lang="en-US" altLang="en-US"/>
              <a:t>ã</a:t>
            </a:r>
            <a:r>
              <a:rPr lang="en-US" altLang="pt-BR"/>
              <a:t>o totalmente control</a:t>
            </a:r>
            <a:r>
              <a:rPr lang="en-US" altLang="en-US"/>
              <a:t>á</a:t>
            </a:r>
            <a:r>
              <a:rPr lang="en-US" altLang="pt-BR"/>
              <a:t>veis via CSS.</a:t>
            </a:r>
            <a:endParaRPr lang="en-US" altLang="pt-BR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Outros elementos de nível de bloco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&lt;article&gt;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&lt;nav&gt;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&lt;section&gt;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&lt;form&gt;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&lt;div&gt; 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&lt;h1&gt;</a:t>
            </a:r>
            <a:r>
              <a:rPr lang="pt-BR" altLang="en-US"/>
              <a:t> ao &lt;h6&gt;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&lt;p&gt;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&lt;hr&gt;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&lt;blockquote&gt;</a:t>
            </a:r>
            <a:r>
              <a:rPr lang="pt-BR" altLang="en-US">
                <a:sym typeface="+mn-ea"/>
              </a:rPr>
              <a:t> :  tag para citação longa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&lt;li&gt;</a:t>
            </a:r>
            <a:r>
              <a:rPr lang="pt-BR" altLang="en-US">
                <a:sym typeface="+mn-ea"/>
              </a:rPr>
              <a:t>,</a:t>
            </a:r>
            <a:r>
              <a:rPr lang="en-US" altLang="pt-BR">
                <a:sym typeface="+mn-ea"/>
              </a:rPr>
              <a:t> </a:t>
            </a:r>
            <a:r>
              <a:rPr lang="pt-BR" altLang="en-US">
                <a:sym typeface="+mn-ea"/>
              </a:rPr>
              <a:t> </a:t>
            </a:r>
            <a:r>
              <a:rPr lang="en-US" altLang="pt-BR"/>
              <a:t>&lt;ul&gt;</a:t>
            </a:r>
            <a:r>
              <a:rPr lang="pt-BR" altLang="en-US"/>
              <a:t> e</a:t>
            </a:r>
            <a:r>
              <a:rPr lang="en-US" altLang="pt-BR"/>
              <a:t> &lt;ol&gt;</a:t>
            </a:r>
            <a:r>
              <a:rPr lang="pt-BR" altLang="en-US"/>
              <a:t> : tags</a:t>
            </a:r>
            <a:r>
              <a:rPr lang="en-US" altLang="pt-BR">
                <a:sym typeface="+mn-ea"/>
              </a:rPr>
              <a:t> de lista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TAGS</a:t>
            </a:r>
            <a:endParaRPr lang="pt-BR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&lt;html&gt;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&lt;head&gt;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&lt;title&gt;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&lt;body&gt;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&lt;h1&gt;Olá, Mundo!&lt;/h1&gt;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&lt;h6&gt;Olá, Mundo!&lt;/h6&gt;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&lt;p&gt;Esta é minha primeira página HTML.&lt;/p&gt;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/>
              <a:t>Elementos Inline</a:t>
            </a:r>
            <a:endParaRPr lang="en-US" alt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8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&lt;a&gt;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&lt;input&gt;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&lt;button&gt;</a:t>
            </a:r>
            <a:r>
              <a:rPr lang="pt-BR" altLang="en-US">
                <a:sym typeface="+mn-ea"/>
              </a:rPr>
              <a:t>: Cria um botão clicável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&lt;strong&gt; ou &lt;b&gt;: Usado para destacar texto com forte import</a:t>
            </a:r>
            <a:r>
              <a:rPr lang="en-US" altLang="en-US"/>
              <a:t>â</a:t>
            </a:r>
            <a:r>
              <a:rPr lang="en-US" altLang="pt-BR"/>
              <a:t>ncia ou em negrito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&lt;em&gt; ou &lt;i&gt;: Usado para enfatizar texto ou em it</a:t>
            </a:r>
            <a:r>
              <a:rPr lang="en-US" altLang="en-US"/>
              <a:t>á</a:t>
            </a:r>
            <a:r>
              <a:rPr lang="en-US" altLang="pt-BR"/>
              <a:t>lico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&lt;span&gt;: Um cont</a:t>
            </a:r>
            <a:r>
              <a:rPr lang="en-US" altLang="en-US"/>
              <a:t>ê</a:t>
            </a:r>
            <a:r>
              <a:rPr lang="en-US" altLang="pt-BR"/>
              <a:t>iner gen</a:t>
            </a:r>
            <a:r>
              <a:rPr lang="en-US" altLang="en-US"/>
              <a:t>é</a:t>
            </a:r>
            <a:r>
              <a:rPr lang="en-US" altLang="pt-BR"/>
              <a:t>rico para aplicar estilos a uma parte do texto sem significado sem</a:t>
            </a:r>
            <a:r>
              <a:rPr lang="en-US" altLang="en-US"/>
              <a:t>â</a:t>
            </a:r>
            <a:r>
              <a:rPr lang="en-US" altLang="pt-BR"/>
              <a:t>ntico espec</a:t>
            </a:r>
            <a:r>
              <a:rPr lang="en-US" altLang="en-US"/>
              <a:t>í</a:t>
            </a:r>
            <a:r>
              <a:rPr lang="en-US" altLang="pt-BR"/>
              <a:t>fico</a:t>
            </a:r>
            <a:endParaRPr lang="en-US" altLang="pt-BR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&lt;q&gt;</a:t>
            </a:r>
            <a:r>
              <a:rPr lang="pt-BR" altLang="en-US">
                <a:sym typeface="+mn-ea"/>
              </a:rPr>
              <a:t> :  tag para citação curta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&lt;br&gt;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&lt;img</a:t>
            </a:r>
            <a:r>
              <a:rPr lang="pt-BR" altLang="en-US">
                <a:sym typeface="+mn-ea"/>
              </a:rPr>
              <a:t>&gt;</a:t>
            </a:r>
            <a:endParaRPr lang="en-US" altLang="pt-BR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4707255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Use os termos recém aprendidos para melhorar as páginas criadas index.html e confirmar.html</a:t>
            </a: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6273165" y="1027430"/>
            <a:ext cx="8077835" cy="4433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3200">
                <a:sym typeface="+mn-ea"/>
              </a:rPr>
              <a:t>&lt;div&gt;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&lt;blockquote&gt;</a:t>
            </a:r>
            <a:endParaRPr lang="pt-BR" altLang="en-US" sz="32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&lt;button&gt;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&lt;strong&gt;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&lt;b&gt;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&lt;em&gt;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&lt;i&gt;</a:t>
            </a:r>
            <a:endParaRPr lang="en-US" altLang="pt-BR" sz="3200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3200">
                <a:sym typeface="+mn-ea"/>
              </a:rPr>
              <a:t>&lt;span&gt;</a:t>
            </a:r>
            <a:endParaRPr lang="en-US" altLang="pt-BR" sz="3200"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/>
              <a:t>Elementos </a:t>
            </a:r>
            <a:r>
              <a:rPr lang="pt-BR" altLang="en-US"/>
              <a:t>Vazios</a:t>
            </a:r>
            <a:endParaRPr lang="pt-BR" altLang="en-US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T</a:t>
            </a:r>
            <a:r>
              <a:rPr lang="en-US" altLang="pt-BR"/>
              <a:t>ags que n</a:t>
            </a:r>
            <a:r>
              <a:rPr lang="en-US" altLang="en-US"/>
              <a:t>ã</a:t>
            </a:r>
            <a:r>
              <a:rPr lang="en-US" altLang="pt-BR"/>
              <a:t>o possuem conte</a:t>
            </a:r>
            <a:r>
              <a:rPr lang="en-US" altLang="en-US"/>
              <a:t>ú</a:t>
            </a:r>
            <a:r>
              <a:rPr lang="en-US" altLang="pt-BR"/>
              <a:t>do interno, por isso n</a:t>
            </a:r>
            <a:r>
              <a:rPr lang="en-US" altLang="en-US"/>
              <a:t>ã</a:t>
            </a:r>
            <a:r>
              <a:rPr lang="en-US" altLang="pt-BR"/>
              <a:t>o precisam de tag de fechamento</a:t>
            </a:r>
            <a:r>
              <a:rPr lang="pt-BR" altLang="en-US"/>
              <a:t>. Exemplos: </a:t>
            </a:r>
            <a:endParaRPr lang="pt-BR" altLang="en-US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&lt;br&gt;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&lt;img&gt;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&lt;hr&gt;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&lt;input&gt;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&lt;link&gt;</a:t>
            </a:r>
            <a:endParaRPr lang="en-US" altLang="pt-BR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&lt;meta&gt;</a:t>
            </a:r>
            <a:endParaRPr lang="en-US" altLang="pt-BR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/>
              <a:t>Tag IMG</a:t>
            </a:r>
            <a:endParaRPr lang="pt-BR" altLang="en-US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/>
              <a:t>&lt;img src="imagens/logo.png" alt="Logotipo da Empresa" width="200" height="100"&gt;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000"/>
              <a:t>Atributos Principais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altLang="en-US" sz="2000"/>
              <a:t>src : </a:t>
            </a:r>
            <a:r>
              <a:rPr lang="en-US" altLang="pt-BR" sz="2000"/>
              <a:t>Especifica o caminho (URL ou caminho relativo)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altLang="en-US" sz="2000"/>
              <a:t>alt : </a:t>
            </a:r>
            <a:r>
              <a:rPr lang="en-US" altLang="pt-BR" sz="2000"/>
              <a:t>Fornece um texto alternativo para a imagem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width e height</a:t>
            </a:r>
            <a:r>
              <a:rPr lang="pt-BR" altLang="en-US" sz="2000"/>
              <a:t>: Largura e Altura, respectivamente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/>
              <a:t>Tag IMG</a:t>
            </a:r>
            <a:endParaRPr lang="pt-BR" altLang="en-US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250634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000"/>
              <a:t>Atributos Opcionais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title</a:t>
            </a:r>
            <a:r>
              <a:rPr lang="pt-BR" altLang="en-US" sz="2000"/>
              <a:t> : </a:t>
            </a:r>
            <a:r>
              <a:rPr lang="en-US" altLang="pt-BR" sz="2000"/>
              <a:t>Define um t</a:t>
            </a:r>
            <a:r>
              <a:rPr lang="en-US" altLang="en-US" sz="2000"/>
              <a:t>í</a:t>
            </a:r>
            <a:r>
              <a:rPr lang="en-US" altLang="pt-BR" sz="2000"/>
              <a:t>tulo para a imagem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loading</a:t>
            </a:r>
            <a:r>
              <a:rPr lang="pt-BR" altLang="en-US" sz="2000"/>
              <a:t> : </a:t>
            </a:r>
            <a:r>
              <a:rPr lang="en-US" altLang="pt-BR" sz="2000"/>
              <a:t>Permite o </a:t>
            </a:r>
            <a:r>
              <a:rPr lang="pt-BR" altLang="en-US" sz="2000"/>
              <a:t>Carregamento Preguiçoso, melhora desempenho</a:t>
            </a: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2000"/>
              <a:t>srcset e sizes</a:t>
            </a:r>
            <a:r>
              <a:rPr lang="pt-BR" altLang="en-US" sz="2000"/>
              <a:t>: </a:t>
            </a:r>
            <a:r>
              <a:rPr lang="en-US" altLang="pt-BR" sz="2000"/>
              <a:t>Usados para fornecer imagens responsivas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000"/>
          </a:p>
        </p:txBody>
      </p:sp>
      <p:sp>
        <p:nvSpPr>
          <p:cNvPr id="2" name="Caixa de Texto 1"/>
          <p:cNvSpPr txBox="1"/>
          <p:nvPr/>
        </p:nvSpPr>
        <p:spPr>
          <a:xfrm>
            <a:off x="5709285" y="461010"/>
            <a:ext cx="6096000" cy="347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highlight>
                  <a:srgbClr val="FFFF00"/>
                </a:highlight>
                <a:sym typeface="+mn-ea"/>
              </a:rPr>
              <a:t>&lt;img</a:t>
            </a:r>
            <a:r>
              <a:rPr lang="en-US" altLang="pt-BR" sz="2000">
                <a:sym typeface="+mn-ea"/>
              </a:rPr>
              <a:t> src="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 alt="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 width="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 height="</a:t>
            </a:r>
            <a:r>
              <a:rPr lang="pt-BR" altLang="en-US" sz="2000">
                <a:sym typeface="+mn-ea"/>
              </a:rPr>
              <a:t>...</a:t>
            </a:r>
            <a:r>
              <a:rPr lang="en-US" altLang="pt-BR" sz="2000">
                <a:sym typeface="+mn-ea"/>
              </a:rPr>
              <a:t>"</a:t>
            </a:r>
            <a:r>
              <a:rPr lang="pt-BR" altLang="en-US" sz="2000">
                <a:sym typeface="+mn-ea"/>
              </a:rPr>
              <a:t> </a:t>
            </a:r>
            <a:endParaRPr lang="pt-BR" altLang="en-US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srcset="imagem-pequena.jpg 480w,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 imagem-media.jpg 800w,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 imagem-grande.jpg 1200w"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sizes="(max-width: 600px) 100vw,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(max-width: 1024px) 50vw,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       33vw" 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alt="Descri</a:t>
            </a:r>
            <a:r>
              <a:rPr lang="en-US" altLang="en-US" sz="2000">
                <a:sym typeface="+mn-ea"/>
              </a:rPr>
              <a:t>çã</a:t>
            </a:r>
            <a:r>
              <a:rPr lang="en-US" altLang="pt-BR" sz="2000">
                <a:sym typeface="+mn-ea"/>
              </a:rPr>
              <a:t>o da imagem"</a:t>
            </a:r>
            <a:endParaRPr lang="en-US" altLang="pt-BR" sz="200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sym typeface="+mn-ea"/>
              </a:rPr>
              <a:t>     loading="lazy"</a:t>
            </a:r>
            <a:endParaRPr lang="en-US" altLang="pt-BR" sz="2000">
              <a:sym typeface="+mn-ea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000">
                <a:highlight>
                  <a:srgbClr val="FFFF00"/>
                </a:highlight>
                <a:sym typeface="+mn-ea"/>
              </a:rPr>
              <a:t>&gt;</a:t>
            </a:r>
            <a:endParaRPr lang="en-US" altLang="pt-BR" sz="2000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" name="Google Shape;155;p13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figure e figcaption</a:t>
            </a:r>
            <a:endParaRPr lang="en-US" altLang="pt-BR"/>
          </a:p>
        </p:txBody>
      </p:sp>
      <p:sp>
        <p:nvSpPr>
          <p:cNvPr id="156" name="Google Shape;156;p13"/>
          <p:cNvSpPr txBox="1"/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figure </a:t>
            </a:r>
            <a:r>
              <a:rPr lang="pt-BR" altLang="en-US">
                <a:sym typeface="+mn-ea"/>
              </a:rPr>
              <a:t>:</a:t>
            </a:r>
            <a:r>
              <a:rPr lang="en-US" altLang="pt-BR">
                <a:sym typeface="+mn-ea"/>
              </a:rPr>
              <a:t> </a:t>
            </a:r>
            <a:r>
              <a:rPr lang="en-US" altLang="pt-BR"/>
              <a:t>Define um conte</a:t>
            </a:r>
            <a:r>
              <a:rPr lang="en-US" altLang="en-US"/>
              <a:t>ú</a:t>
            </a:r>
            <a:r>
              <a:rPr lang="en-US" altLang="pt-BR"/>
              <a:t>do independente, como uma imagem ou bloco de c</a:t>
            </a:r>
            <a:r>
              <a:rPr lang="en-US" altLang="en-US"/>
              <a:t>ó</a:t>
            </a:r>
            <a:r>
              <a:rPr lang="en-US" altLang="pt-BR"/>
              <a:t>digo.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>
                <a:sym typeface="+mn-ea"/>
              </a:rPr>
              <a:t>figcaption</a:t>
            </a:r>
            <a:r>
              <a:rPr lang="pt-BR" altLang="en-US">
                <a:sym typeface="+mn-ea"/>
              </a:rPr>
              <a:t>: </a:t>
            </a:r>
            <a:r>
              <a:rPr lang="pt-BR">
                <a:sym typeface="+mn-ea"/>
              </a:rPr>
              <a:t>Legenda da imagem</a:t>
            </a:r>
            <a:endParaRPr lang="pt-BR">
              <a:sym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&lt;figure&gt;</a:t>
            </a:r>
            <a:endParaRPr lang="en-US" altLang="pt-BR"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&lt;img src="caminho/da/sua/imagem.jpg" alt="Descri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da imagem para acessibilidade"&gt;</a:t>
            </a:r>
            <a:endParaRPr lang="en-US" altLang="pt-BR"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&lt;figcaption&gt;Esta </a:t>
            </a:r>
            <a:r>
              <a:rPr lang="en-US" altLang="en-US"/>
              <a:t>é</a:t>
            </a:r>
            <a:r>
              <a:rPr lang="en-US" altLang="pt-BR"/>
              <a:t> a legenda da imagem.&lt;/figcaption&gt;</a:t>
            </a:r>
            <a:endParaRPr lang="en-US" altLang="pt-BR"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&lt;/figure&gt;</a:t>
            </a:r>
            <a:endParaRPr lang="en-US" altLang="pt-BR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2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339850"/>
            <a:ext cx="6309360" cy="3820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>
                <a:sym typeface="+mn-ea"/>
              </a:rPr>
              <a:t>Crie um</a:t>
            </a:r>
            <a:r>
              <a:rPr lang="pt-BR" altLang="en-US" sz="2400">
                <a:sym typeface="+mn-ea"/>
              </a:rPr>
              <a:t>a nova pasta(atividade2) dentro de aula01-02 e dentro dela,</a:t>
            </a:r>
            <a:r>
              <a:rPr lang="en-US" altLang="pt-BR" sz="2400">
                <a:sym typeface="+mn-ea"/>
              </a:rPr>
              <a:t> novo arquivo HTML chamado listas_culinaria</a:t>
            </a:r>
            <a:r>
              <a:rPr lang="pt-BR" altLang="en-US" sz="2400">
                <a:sym typeface="+mn-ea"/>
              </a:rPr>
              <a:t>s</a:t>
            </a:r>
            <a:r>
              <a:rPr lang="en-US" altLang="pt-BR" sz="2400">
                <a:sym typeface="+mn-ea"/>
              </a:rPr>
              <a:t>.html</a:t>
            </a:r>
            <a:endParaRPr lang="en-US" altLang="pt-BR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400"/>
              <a:t>Crie uma pasta imagens, caso queira salvar imagens para usar localmente</a:t>
            </a: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400"/>
              <a:t>Use os termos recém aprendidos sobre tags img, figure, figcaption e insiram 3 campos de imagens, com imagens distintas no seu projeto  </a:t>
            </a: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400">
              <a:sym typeface="+mn-ea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7060" y="785495"/>
            <a:ext cx="5076190" cy="46475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" name="Google Shape;155;p13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B</a:t>
            </a:r>
            <a:r>
              <a:rPr lang="en-US" altLang="pt-BR">
                <a:sym typeface="+mn-ea"/>
              </a:rPr>
              <a:t>loco de 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</a:t>
            </a:r>
            <a:endParaRPr lang="en-US" altLang="pt-BR"/>
          </a:p>
        </p:txBody>
      </p:sp>
      <p:sp>
        <p:nvSpPr>
          <p:cNvPr id="156" name="Google Shape;156;p13"/>
          <p:cNvSpPr txBox="1"/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&lt;pre&gt;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&lt;code&gt;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function helloWorld() {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  console.log("Hello, World!");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  }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 &lt;/code&gt;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&lt;/pre&gt;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" name="Google Shape;155;p13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 altLang="en-US"/>
              <a:t>E</a:t>
            </a:r>
            <a:r>
              <a:rPr lang="en-US" altLang="pt-BR"/>
              <a:t>ntidades de caracteres</a:t>
            </a:r>
            <a:endParaRPr lang="en-US" alt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4135" y="1223010"/>
            <a:ext cx="6983730" cy="458660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864870" y="6202045"/>
            <a:ext cx="10960735" cy="471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altLang="en-US">
                <a:hlinkClick r:id="rId2" action="ppaction://hlinkfile"/>
              </a:rPr>
              <a:t>LISTA COMPLETA DE CARACTERES</a:t>
            </a:r>
            <a:endParaRPr lang="pt-BR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pt-BR"/>
              <a:t>Suporte Nativo a Áudio e Vídeo</a:t>
            </a:r>
            <a:endParaRPr lang="pt-BR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Elementos &lt;audio&gt; e &lt;video&gt;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Permitem incluir multimídia sem necessidade de plugins como Flash.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Fornecem controles nativos (play, pause, volume) e personalizáveis para a experiência do usuário.</a:t>
            </a:r>
            <a:endParaRPr 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Iniciais HTML </a:t>
            </a:r>
            <a:endParaRPr lang="en-US" altLang="pt-BR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&lt;html&gt; </a:t>
            </a:r>
            <a:r>
              <a:rPr lang="en-US" altLang="en-US"/>
              <a:t>é</a:t>
            </a:r>
            <a:r>
              <a:rPr lang="en-US" altLang="pt-BR"/>
              <a:t> o elemento raiz de toda a p</a:t>
            </a:r>
            <a:r>
              <a:rPr lang="en-US" altLang="en-US"/>
              <a:t>á</a:t>
            </a:r>
            <a:r>
              <a:rPr lang="en-US" altLang="pt-BR"/>
              <a:t>gina HTML.</a:t>
            </a:r>
            <a:endParaRPr lang="en-US" altLang="pt-BR"/>
          </a:p>
          <a:p>
            <a:pPr marL="914400" lvl="2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Ela envolve todo o conte</a:t>
            </a:r>
            <a:r>
              <a:rPr lang="en-US" altLang="en-US"/>
              <a:t>ú</a:t>
            </a:r>
            <a:r>
              <a:rPr lang="en-US" altLang="pt-BR"/>
              <a:t>do do documento e indica ao navegador que o documento </a:t>
            </a:r>
            <a:r>
              <a:rPr lang="en-US" altLang="en-US"/>
              <a:t>é</a:t>
            </a:r>
            <a:r>
              <a:rPr lang="en-US" altLang="pt-BR"/>
              <a:t> um arquivo HTML.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&lt;head&gt; define a 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cabe</a:t>
            </a:r>
            <a:r>
              <a:rPr lang="en-US" altLang="en-US"/>
              <a:t>ç</a:t>
            </a:r>
            <a:r>
              <a:rPr lang="en-US" altLang="pt-BR"/>
              <a:t>alho do documento HTML.</a:t>
            </a:r>
            <a:endParaRPr lang="en-US" altLang="pt-BR"/>
          </a:p>
          <a:p>
            <a:pPr marL="914400" lvl="2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 Cont</a:t>
            </a:r>
            <a:r>
              <a:rPr lang="en-US" altLang="en-US"/>
              <a:t>é</a:t>
            </a:r>
            <a:r>
              <a:rPr lang="en-US" altLang="pt-BR"/>
              <a:t>m metadados (dados sobre dados), ou seja, informa</a:t>
            </a:r>
            <a:r>
              <a:rPr lang="en-US" altLang="en-US"/>
              <a:t>çõ</a:t>
            </a:r>
            <a:r>
              <a:rPr lang="en-US" altLang="pt-BR"/>
              <a:t>es sobre a p</a:t>
            </a:r>
            <a:r>
              <a:rPr lang="en-US" altLang="en-US"/>
              <a:t>á</a:t>
            </a:r>
            <a:r>
              <a:rPr lang="en-US" altLang="pt-BR"/>
              <a:t>gina que n</a:t>
            </a:r>
            <a:r>
              <a:rPr lang="en-US" altLang="en-US"/>
              <a:t>ã</a:t>
            </a:r>
            <a:r>
              <a:rPr lang="en-US" altLang="pt-BR"/>
              <a:t>o s</a:t>
            </a:r>
            <a:r>
              <a:rPr lang="en-US" altLang="en-US"/>
              <a:t>ã</a:t>
            </a:r>
            <a:r>
              <a:rPr lang="en-US" altLang="pt-BR"/>
              <a:t>o exibidas diretamente na janela do navegador para o usu</a:t>
            </a:r>
            <a:r>
              <a:rPr lang="en-US" altLang="en-US"/>
              <a:t>á</a:t>
            </a:r>
            <a:r>
              <a:rPr lang="en-US" altLang="pt-BR"/>
              <a:t>rio.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&lt;body&gt; define o corpo principal do documento HTML.</a:t>
            </a:r>
            <a:endParaRPr lang="en-US" altLang="pt-BR"/>
          </a:p>
          <a:p>
            <a:pPr marL="914400" lvl="2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todo o conte</a:t>
            </a:r>
            <a:r>
              <a:rPr lang="en-US" altLang="en-US"/>
              <a:t>ú</a:t>
            </a:r>
            <a:r>
              <a:rPr lang="en-US" altLang="pt-BR"/>
              <a:t>do vis</a:t>
            </a:r>
            <a:r>
              <a:rPr lang="en-US" altLang="en-US"/>
              <a:t>í</a:t>
            </a:r>
            <a:r>
              <a:rPr lang="en-US" altLang="pt-BR"/>
              <a:t>vel 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&lt;audio&gt;</a:t>
            </a:r>
            <a:endParaRPr lang="en-US" altLang="pt-BR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</a:pPr>
            <a:r>
              <a:rPr lang="pt-BR"/>
              <a:t>atributos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src: Especifica o caminho do arquivo de </a:t>
            </a:r>
            <a:r>
              <a:rPr lang="en-US" altLang="en-US"/>
              <a:t>á</a:t>
            </a:r>
            <a:r>
              <a:rPr lang="en-US" altLang="pt-BR"/>
              <a:t>udio (ex: audio.mp3).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controls: Mostra os controles de reprodu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padr</a:t>
            </a:r>
            <a:r>
              <a:rPr lang="en-US" altLang="en-US"/>
              <a:t>ã</a:t>
            </a:r>
            <a:r>
              <a:rPr lang="en-US" altLang="pt-BR"/>
              <a:t>o do navegador.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autoplay: Tenta iniciar a reprodu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automaticamente quando a p</a:t>
            </a:r>
            <a:r>
              <a:rPr lang="en-US" altLang="en-US"/>
              <a:t>á</a:t>
            </a:r>
            <a:r>
              <a:rPr lang="en-US" altLang="pt-BR"/>
              <a:t>gina carrega.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loop: Toca o </a:t>
            </a:r>
            <a:r>
              <a:rPr lang="en-US" altLang="en-US"/>
              <a:t>á</a:t>
            </a:r>
            <a:r>
              <a:rPr lang="en-US" altLang="pt-BR"/>
              <a:t>udio repetidamente.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preload: Indica como o navegador deve pr</a:t>
            </a:r>
            <a:r>
              <a:rPr lang="en-US" altLang="en-US"/>
              <a:t>é</a:t>
            </a:r>
            <a:r>
              <a:rPr lang="en-US" altLang="pt-BR"/>
              <a:t>-carregar o </a:t>
            </a:r>
            <a:r>
              <a:rPr lang="en-US" altLang="en-US"/>
              <a:t>á</a:t>
            </a:r>
            <a:r>
              <a:rPr lang="en-US" altLang="pt-BR"/>
              <a:t>udio (auto, metadata, ou none).</a:t>
            </a:r>
            <a:endParaRPr lang="en-US" alt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735" y="631825"/>
            <a:ext cx="6463665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&lt;video&gt;</a:t>
            </a:r>
            <a:endParaRPr lang="en-US" altLang="pt-BR"/>
          </a:p>
        </p:txBody>
      </p:sp>
      <p:sp>
        <p:nvSpPr>
          <p:cNvPr id="156" name="Google Shape;156;p13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atributos</a:t>
            </a:r>
            <a:endParaRPr 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width e height: Define as dimens</a:t>
            </a:r>
            <a:r>
              <a:rPr lang="en-US" altLang="en-US"/>
              <a:t>õ</a:t>
            </a:r>
            <a:r>
              <a:rPr lang="en-US" altLang="pt-BR"/>
              <a:t>es do reprodutor.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src ou &lt;source&gt;: Especifica o arquivo de v</a:t>
            </a:r>
            <a:r>
              <a:rPr lang="en-US" altLang="en-US"/>
              <a:t>í</a:t>
            </a:r>
            <a:r>
              <a:rPr lang="en-US" altLang="pt-BR"/>
              <a:t>deo. Assim como em &lt;audio&gt;, m</a:t>
            </a:r>
            <a:r>
              <a:rPr lang="en-US" altLang="en-US"/>
              <a:t>ú</a:t>
            </a:r>
            <a:r>
              <a:rPr lang="en-US" altLang="pt-BR"/>
              <a:t>ltiplas tags &lt;source&gt; s</a:t>
            </a:r>
            <a:r>
              <a:rPr lang="en-US" altLang="en-US"/>
              <a:t>ã</a:t>
            </a:r>
            <a:r>
              <a:rPr lang="en-US" altLang="pt-BR"/>
              <a:t>o recomendadas para compatibilidade entre navegadores.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controls: Exibe os controles do reprodutor de v</a:t>
            </a:r>
            <a:r>
              <a:rPr lang="en-US" altLang="en-US"/>
              <a:t>í</a:t>
            </a:r>
            <a:r>
              <a:rPr lang="en-US" altLang="pt-BR"/>
              <a:t>deo.</a:t>
            </a:r>
            <a:endParaRPr lang="en-US" altLang="pt-BR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pt-BR"/>
              <a:t>autoplay: Tenta iniciar a reprodu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automaticamente.</a:t>
            </a:r>
            <a:endParaRPr lang="en-US" alt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8185" y="258445"/>
            <a:ext cx="7371080" cy="17449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&lt;ol&gt;: Inicia e fecha a lista ordenada.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&lt;li&gt;: Define cada item individual dentro da lista.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 &lt;ol&gt;</a:t>
            </a:r>
            <a:endParaRPr lang="en-US" altLang="pt-BR" sz="28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&lt;li&gt;Primeiro item&lt;/li&gt;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&lt;li&gt;Segundo item&lt;/li&gt;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&lt;li&gt;Terceiro item&lt;/li&gt;</a:t>
            </a:r>
            <a:endParaRPr lang="en-US" altLang="pt-BR" sz="24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&lt;/ol&gt;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/>
              <a:t>Atributo type</a:t>
            </a:r>
            <a:endParaRPr lang="en-US" altLang="pt-BR"/>
          </a:p>
          <a:p>
            <a:pPr marL="0" lvl="1" algn="l" rtl="0">
              <a:spcBef>
                <a:spcPts val="0"/>
              </a:spcBef>
              <a:spcAft>
                <a:spcPts val="0"/>
              </a:spcAft>
            </a:pPr>
            <a:endParaRPr lang="en-US" altLang="pt-BR" sz="2800">
              <a:sym typeface="+mn-ea"/>
            </a:endParaRPr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>
                <a:sym typeface="+mn-ea"/>
              </a:rPr>
              <a:t>type="</a:t>
            </a:r>
            <a:r>
              <a:rPr lang="pt-BR" altLang="en-US" sz="2800">
                <a:sym typeface="+mn-ea"/>
              </a:rPr>
              <a:t>1</a:t>
            </a:r>
            <a:r>
              <a:rPr lang="en-US" altLang="pt-BR" sz="2800">
                <a:sym typeface="+mn-ea"/>
              </a:rPr>
              <a:t>": </a:t>
            </a:r>
            <a:r>
              <a:rPr lang="pt-BR" altLang="en-US" sz="2800">
                <a:sym typeface="+mn-ea"/>
              </a:rPr>
              <a:t>Padrão, pode ser omitido</a:t>
            </a:r>
            <a:endParaRPr lang="en-US" altLang="pt-BR" sz="2800">
              <a:sym typeface="+mn-ea"/>
            </a:endParaRPr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type="A": Usa letras mai</a:t>
            </a:r>
            <a:r>
              <a:rPr lang="en-US" altLang="en-US" sz="2800"/>
              <a:t>ú</a:t>
            </a:r>
            <a:r>
              <a:rPr lang="en-US" altLang="pt-BR" sz="2800"/>
              <a:t>sculas (A, B, C...).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type="a": Usa letras min</a:t>
            </a:r>
            <a:r>
              <a:rPr lang="en-US" altLang="en-US" sz="2800"/>
              <a:t>ú</a:t>
            </a:r>
            <a:r>
              <a:rPr lang="en-US" altLang="pt-BR" sz="2800"/>
              <a:t>sculas (a, b, c...).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type="I": Usa algarismos romanos mai</a:t>
            </a:r>
            <a:r>
              <a:rPr lang="en-US" altLang="en-US" sz="2800"/>
              <a:t>ú</a:t>
            </a:r>
            <a:r>
              <a:rPr lang="en-US" altLang="pt-BR" sz="2800"/>
              <a:t>sculos (I, II, III...).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type="i": Usa algarismos romanos min</a:t>
            </a:r>
            <a:r>
              <a:rPr lang="en-US" altLang="en-US" sz="2800"/>
              <a:t>ú</a:t>
            </a:r>
            <a:r>
              <a:rPr lang="en-US" altLang="pt-BR" sz="2800"/>
              <a:t>sculos (i, ii, iii...).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altLang="en-US">
                <a:sym typeface="+mn-ea"/>
              </a:rPr>
              <a:t>Atributo start</a:t>
            </a:r>
            <a:endParaRPr lang="pt-BR" altLang="en-US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en-US">
              <a:sym typeface="+mn-e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pt-BR"/>
              <a:t>start="n": Define o n</a:t>
            </a:r>
            <a:r>
              <a:rPr lang="en-US" altLang="en-US"/>
              <a:t>ú</a:t>
            </a:r>
            <a:r>
              <a:rPr lang="en-US" altLang="pt-BR"/>
              <a:t>mero de partida da lista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não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&lt;ul&gt;: Define o in</a:t>
            </a:r>
            <a:r>
              <a:rPr lang="en-US" altLang="en-US"/>
              <a:t>í</a:t>
            </a:r>
            <a:r>
              <a:rPr lang="en-US" altLang="pt-BR"/>
              <a:t>cio e o fim de uma lista n</a:t>
            </a:r>
            <a:r>
              <a:rPr lang="en-US" altLang="en-US"/>
              <a:t>ã</a:t>
            </a:r>
            <a:r>
              <a:rPr lang="en-US" altLang="pt-BR"/>
              <a:t>o ordenada.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&lt;li&gt;: Define cada item individual dentro da lista.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 &lt;</a:t>
            </a:r>
            <a:r>
              <a:rPr lang="pt-BR" altLang="en-US" sz="2800"/>
              <a:t>u</a:t>
            </a:r>
            <a:r>
              <a:rPr lang="en-US" altLang="pt-BR" sz="2800"/>
              <a:t>l&gt;</a:t>
            </a:r>
            <a:endParaRPr lang="en-US" altLang="pt-BR" sz="28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</a:t>
            </a:r>
            <a:r>
              <a:rPr lang="pt-BR" altLang="en-US" sz="2400"/>
              <a:t>I</a:t>
            </a:r>
            <a:r>
              <a:rPr lang="en-US" altLang="pt-BR" sz="2400"/>
              <a:t>tem</a:t>
            </a:r>
            <a:r>
              <a:rPr lang="pt-BR" altLang="en-US" sz="2400"/>
              <a:t> 1</a:t>
            </a:r>
            <a:r>
              <a:rPr lang="en-US" altLang="pt-BR" sz="2400"/>
              <a:t>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</a:t>
            </a:r>
            <a:r>
              <a:rPr lang="pt-BR" altLang="en-US" sz="2400"/>
              <a:t>I</a:t>
            </a:r>
            <a:r>
              <a:rPr lang="en-US" altLang="pt-BR" sz="2400"/>
              <a:t>tem</a:t>
            </a:r>
            <a:r>
              <a:rPr lang="pt-BR" altLang="en-US" sz="2400"/>
              <a:t> 2</a:t>
            </a:r>
            <a:r>
              <a:rPr lang="en-US" altLang="pt-BR" sz="2400"/>
              <a:t>&lt;/li&gt;</a:t>
            </a:r>
            <a:endParaRPr lang="en-US" altLang="pt-BR" sz="2400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400"/>
              <a:t>  &lt;li&gt;</a:t>
            </a:r>
            <a:r>
              <a:rPr lang="pt-BR" altLang="en-US" sz="2400"/>
              <a:t>Item 3</a:t>
            </a:r>
            <a:r>
              <a:rPr lang="en-US" altLang="pt-BR" sz="2400"/>
              <a:t>&lt;/li&gt;</a:t>
            </a:r>
            <a:endParaRPr lang="en-US" altLang="pt-BR" sz="24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&lt;/</a:t>
            </a:r>
            <a:r>
              <a:rPr lang="pt-BR" altLang="en-US" sz="2800"/>
              <a:t>u</a:t>
            </a:r>
            <a:r>
              <a:rPr lang="en-US" altLang="pt-BR" sz="2800"/>
              <a:t>l&gt;</a:t>
            </a:r>
            <a:endParaRPr lang="en-US" altLang="pt-BR" sz="280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Listas</a:t>
            </a:r>
            <a:r>
              <a:rPr lang="pt-BR" altLang="en-US">
                <a:sym typeface="+mn-ea"/>
              </a:rPr>
              <a:t> não </a:t>
            </a:r>
            <a:r>
              <a:rPr lang="en-US" altLang="pt-BR">
                <a:sym typeface="+mn-ea"/>
              </a:rPr>
              <a:t>ordenadas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/>
              <a:t>Atributo type (obsoleto)</a:t>
            </a:r>
            <a:endParaRPr lang="pt-BR" altLang="en-US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800">
              <a:sym typeface="+mn-ea"/>
            </a:endParaRPr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type="disc": Marcador padr</a:t>
            </a:r>
            <a:r>
              <a:rPr lang="en-US" altLang="en-US" sz="2800"/>
              <a:t>ã</a:t>
            </a:r>
            <a:r>
              <a:rPr lang="en-US" altLang="pt-BR" sz="2800"/>
              <a:t>o, um c</a:t>
            </a:r>
            <a:r>
              <a:rPr lang="en-US" altLang="en-US" sz="2800"/>
              <a:t>í</a:t>
            </a:r>
            <a:r>
              <a:rPr lang="en-US" altLang="pt-BR" sz="2800"/>
              <a:t>rculo preenchido</a:t>
            </a:r>
            <a:endParaRPr lang="en-US" altLang="pt-BR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type="circle": Marcador em forma de c</a:t>
            </a:r>
            <a:r>
              <a:rPr lang="en-US" altLang="en-US" sz="2800"/>
              <a:t>í</a:t>
            </a:r>
            <a:r>
              <a:rPr lang="en-US" altLang="pt-BR" sz="2800"/>
              <a:t>rculo aberto</a:t>
            </a:r>
            <a:endParaRPr lang="en-US" altLang="pt-BR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2800"/>
              <a:t>type="square": Marcador em forma de quadrado preenchido</a:t>
            </a:r>
            <a:endParaRPr lang="en-US" altLang="pt-BR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 sz="280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/>
              <a:t>Padrão recomendado, usa-se Css in-line</a:t>
            </a:r>
            <a:endParaRPr lang="pt-BR" altLang="en-US" sz="2800"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/>
              <a:t> </a:t>
            </a:r>
            <a:r>
              <a:rPr lang="en-US" altLang="pt-BR" sz="2800">
                <a:sym typeface="+mn-ea"/>
              </a:rPr>
              <a:t>&lt;</a:t>
            </a:r>
            <a:r>
              <a:rPr lang="pt-BR" altLang="en-US" sz="2800">
                <a:sym typeface="+mn-ea"/>
              </a:rPr>
              <a:t>u</a:t>
            </a:r>
            <a:r>
              <a:rPr lang="en-US" altLang="pt-BR" sz="2800">
                <a:sym typeface="+mn-ea"/>
              </a:rPr>
              <a:t>l</a:t>
            </a:r>
            <a:r>
              <a:rPr lang="pt-BR" altLang="en-US" sz="2800">
                <a:sym typeface="+mn-ea"/>
              </a:rPr>
              <a:t> </a:t>
            </a:r>
            <a:r>
              <a:rPr lang="en-US" altLang="pt-BR" sz="2800"/>
              <a:t>style="list-style-type: </a:t>
            </a:r>
            <a:r>
              <a:rPr lang="pt-BR" altLang="en-US" sz="2800">
                <a:highlight>
                  <a:srgbClr val="FFFF00"/>
                </a:highlight>
              </a:rPr>
              <a:t>TIPO</a:t>
            </a:r>
            <a:r>
              <a:rPr lang="en-US" altLang="pt-BR" sz="2800"/>
              <a:t>;"</a:t>
            </a:r>
            <a:r>
              <a:rPr lang="pt-BR" altLang="en-US" sz="2800"/>
              <a:t> </a:t>
            </a:r>
            <a:r>
              <a:rPr lang="en-US" altLang="pt-BR" sz="2800"/>
              <a:t> </a:t>
            </a:r>
            <a:r>
              <a:rPr lang="pt-BR" altLang="en-US" sz="2800"/>
              <a:t>&gt;</a:t>
            </a:r>
            <a:endParaRPr lang="pt-BR" altLang="en-US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altLang="en-US" sz="2800"/>
          </a:p>
          <a:p>
            <a:pPr marL="0" lvl="1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/>
              <a:t>type=”</a:t>
            </a:r>
            <a:r>
              <a:rPr lang="en-US" altLang="pt-BR" sz="2800"/>
              <a:t>none</a:t>
            </a:r>
            <a:r>
              <a:rPr lang="pt-BR" altLang="en-US" sz="2800"/>
              <a:t>”: </a:t>
            </a:r>
            <a:r>
              <a:rPr lang="en-US" altLang="pt-BR" sz="2800"/>
              <a:t>Remove completamente os marcadores</a:t>
            </a:r>
            <a:endParaRPr lang="en-US" altLang="pt-BR" sz="28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L</a:t>
            </a:r>
            <a:r>
              <a:rPr lang="en-US" altLang="pt-BR">
                <a:sym typeface="+mn-ea"/>
              </a:rPr>
              <a:t>ista de defini</a:t>
            </a:r>
            <a:r>
              <a:rPr lang="en-US" altLang="en-US">
                <a:sym typeface="+mn-ea"/>
              </a:rPr>
              <a:t>ç</a:t>
            </a:r>
            <a:r>
              <a:rPr lang="en-US" altLang="en-US">
                <a:sym typeface="+mn-ea"/>
              </a:rPr>
              <a:t>ã</a:t>
            </a:r>
            <a:r>
              <a:rPr lang="en-US" altLang="pt-BR">
                <a:sym typeface="+mn-ea"/>
              </a:rPr>
              <a:t>o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&lt;dl&gt;: Define a lista de defini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o, sendo o elemento pai que cont</a:t>
            </a:r>
            <a:r>
              <a:rPr lang="en-US" altLang="en-US"/>
              <a:t>é</a:t>
            </a:r>
            <a:r>
              <a:rPr lang="en-US" altLang="pt-BR"/>
              <a:t>m os termos e descri</a:t>
            </a:r>
            <a:r>
              <a:rPr lang="en-US" altLang="en-US"/>
              <a:t>çõ</a:t>
            </a:r>
            <a:r>
              <a:rPr lang="en-US" altLang="pt-BR"/>
              <a:t>es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&lt;dt&gt;: Define o termo de defini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que ser</a:t>
            </a:r>
            <a:r>
              <a:rPr lang="en-US" altLang="en-US"/>
              <a:t>á</a:t>
            </a:r>
            <a:r>
              <a:rPr lang="en-US" altLang="pt-BR"/>
              <a:t> listado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&lt;dd&gt;: Define a descri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do termo que a precede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Exemplo: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&lt;dl&gt;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&lt;dt&gt;Termo 1&lt;/dt&gt;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&lt;dd&gt;Esta </a:t>
            </a:r>
            <a:r>
              <a:rPr lang="en-US" altLang="en-US"/>
              <a:t>é</a:t>
            </a:r>
            <a:r>
              <a:rPr lang="en-US" altLang="pt-BR"/>
              <a:t> a descri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para o Termo 1.&lt;/dd&gt;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&lt;/dl&gt;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pt-BR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Atividade 2 - </a:t>
            </a:r>
            <a:r>
              <a:rPr lang="en-US" altLang="pt-BR">
                <a:sym typeface="+mn-ea"/>
              </a:rPr>
              <a:t>Criando Listas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Crie um</a:t>
            </a:r>
            <a:r>
              <a:rPr lang="pt-BR" altLang="en-US"/>
              <a:t>a nova pasta(atividade2) dentro de aula01-02 e dentro dela,</a:t>
            </a:r>
            <a:r>
              <a:rPr lang="en-US" altLang="pt-BR"/>
              <a:t> novo arquivo HTML chamado listas_culinaria</a:t>
            </a:r>
            <a:r>
              <a:rPr lang="pt-BR" altLang="en-US"/>
              <a:t>s</a:t>
            </a:r>
            <a:r>
              <a:rPr lang="en-US" altLang="pt-BR"/>
              <a:t>.html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/>
              <a:t>Pesquise uma receita que tenha interesse e faça 3 listas:</a:t>
            </a:r>
            <a:endParaRPr lang="pt-BR" altLang="en-US"/>
          </a:p>
          <a:p>
            <a:pPr lvl="0" indent="457200" algn="l" rtl="0">
              <a:spcBef>
                <a:spcPts val="0"/>
              </a:spcBef>
              <a:spcAft>
                <a:spcPts val="0"/>
              </a:spcAft>
            </a:pPr>
            <a:r>
              <a:rPr lang="pt-BR" altLang="en-US" sz="2400"/>
              <a:t>Lembre de utilizar títulos e parágrafos para melhor visualização</a:t>
            </a:r>
            <a:endParaRPr lang="pt-BR" altLang="en-US" sz="24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1: Lista N</a:t>
            </a:r>
            <a:r>
              <a:rPr lang="en-US" altLang="en-US"/>
              <a:t>ã</a:t>
            </a:r>
            <a:r>
              <a:rPr lang="en-US" altLang="pt-BR"/>
              <a:t>o Ordenada - Ingredientes</a:t>
            </a:r>
            <a:r>
              <a:rPr lang="pt-BR" altLang="en-US"/>
              <a:t> - &lt;ul&gt;&lt;li&gt;</a:t>
            </a:r>
            <a:endParaRPr lang="pt-BR" altLang="en-US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2: Lista Ordenada - Modo de Preparo</a:t>
            </a:r>
            <a:r>
              <a:rPr lang="pt-BR" altLang="en-US"/>
              <a:t> - </a:t>
            </a:r>
            <a:r>
              <a:rPr lang="pt-BR" altLang="en-US">
                <a:sym typeface="+mn-ea"/>
              </a:rPr>
              <a:t>&lt;ol&gt;&lt;li&gt;</a:t>
            </a: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1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Se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3: Lista de Defini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- Gloss</a:t>
            </a:r>
            <a:r>
              <a:rPr lang="en-US" altLang="en-US"/>
              <a:t>á</a:t>
            </a:r>
            <a:r>
              <a:rPr lang="en-US" altLang="pt-BR"/>
              <a:t>rio Culin</a:t>
            </a:r>
            <a:r>
              <a:rPr lang="en-US" altLang="en-US"/>
              <a:t>á</a:t>
            </a:r>
            <a:r>
              <a:rPr lang="en-US" altLang="pt-BR"/>
              <a:t>rio</a:t>
            </a:r>
            <a:r>
              <a:rPr lang="pt-BR" altLang="en-US"/>
              <a:t> - </a:t>
            </a:r>
            <a:r>
              <a:rPr lang="en-US" altLang="pt-BR"/>
              <a:t>&lt;dl&gt;, &lt;dt&gt;, &lt;dd&gt;</a:t>
            </a:r>
            <a:endParaRPr lang="en-US" altLang="pt-BR"/>
          </a:p>
          <a:p>
            <a:pPr lvl="2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Termos t</a:t>
            </a:r>
            <a:r>
              <a:rPr lang="en-US" altLang="en-US"/>
              <a:t>é</a:t>
            </a:r>
            <a:r>
              <a:rPr lang="en-US" altLang="pt-BR"/>
              <a:t>cnicos utilizados na receita</a:t>
            </a:r>
            <a:r>
              <a:rPr lang="pt-BR" altLang="en-US"/>
              <a:t> (</a:t>
            </a:r>
            <a:r>
              <a:rPr lang="en-US" altLang="pt-BR"/>
              <a:t>Untar</a:t>
            </a:r>
            <a:r>
              <a:rPr lang="pt-BR" altLang="en-US"/>
              <a:t>, </a:t>
            </a:r>
            <a:r>
              <a:rPr lang="en-US" altLang="pt-BR"/>
              <a:t>Peneirar</a:t>
            </a:r>
            <a:r>
              <a:rPr lang="pt-BR" altLang="en-US"/>
              <a:t>, </a:t>
            </a:r>
            <a:r>
              <a:rPr lang="en-US" altLang="pt-BR"/>
              <a:t>Homog</a:t>
            </a:r>
            <a:r>
              <a:rPr lang="en-US" altLang="en-US"/>
              <a:t>ê</a:t>
            </a:r>
            <a:r>
              <a:rPr lang="en-US" altLang="pt-BR"/>
              <a:t>nea</a:t>
            </a:r>
            <a:r>
              <a:rPr lang="pt-BR" altLang="en-US"/>
              <a:t>)</a:t>
            </a:r>
            <a:endParaRPr lang="pt-B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 altLang="pt-BR">
                <a:sym typeface="+mn-ea"/>
              </a:rPr>
              <a:t>Criando Listas</a:t>
            </a:r>
            <a:r>
              <a:rPr lang="pt-BR" altLang="en-US">
                <a:sym typeface="+mn-ea"/>
              </a:rPr>
              <a:t> - EXEMPLO</a:t>
            </a:r>
            <a:endParaRPr lang="pt-BR" altLang="en-US">
              <a:sym typeface="+mn-e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1652270"/>
            <a:ext cx="10656570" cy="308737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</a:t>
            </a:r>
            <a:endParaRPr 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&lt;table&gt;: Define o in</a:t>
            </a:r>
            <a:r>
              <a:rPr lang="en-US" altLang="en-US"/>
              <a:t>í</a:t>
            </a:r>
            <a:r>
              <a:rPr lang="en-US" altLang="pt-BR"/>
              <a:t>cio e o fim da tabela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&lt;tr&gt;: Cria uma linha horizontal dentro da tabela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&lt;td&gt;: Cria uma c</a:t>
            </a:r>
            <a:r>
              <a:rPr lang="en-US" altLang="en-US"/>
              <a:t>é</a:t>
            </a:r>
            <a:r>
              <a:rPr lang="en-US" altLang="pt-BR"/>
              <a:t>lula de dados em uma linha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&lt;th&gt;: Cria uma c</a:t>
            </a:r>
            <a:r>
              <a:rPr lang="en-US" altLang="en-US"/>
              <a:t>é</a:t>
            </a:r>
            <a:r>
              <a:rPr lang="en-US" altLang="pt-BR"/>
              <a:t>lula de cabe</a:t>
            </a:r>
            <a:r>
              <a:rPr lang="en-US" altLang="en-US"/>
              <a:t>ç</a:t>
            </a:r>
            <a:r>
              <a:rPr lang="en-US" altLang="pt-BR"/>
              <a:t>alho, geralmente para os t</a:t>
            </a:r>
            <a:r>
              <a:rPr lang="en-US" altLang="en-US"/>
              <a:t>í</a:t>
            </a:r>
            <a:r>
              <a:rPr lang="en-US" altLang="pt-BR"/>
              <a:t>tulos das colunas ou linhas. </a:t>
            </a:r>
            <a:r>
              <a:rPr lang="en-US" altLang="en-US"/>
              <a:t>É</a:t>
            </a:r>
            <a:r>
              <a:rPr lang="en-US" altLang="pt-BR"/>
              <a:t> visualmente mais destacada por padr</a:t>
            </a:r>
            <a:r>
              <a:rPr lang="en-US" altLang="en-US"/>
              <a:t>ã</a:t>
            </a:r>
            <a:r>
              <a:rPr lang="en-US" altLang="pt-BR"/>
              <a:t>o e o texto </a:t>
            </a:r>
            <a:r>
              <a:rPr lang="en-US" altLang="en-US"/>
              <a:t>é</a:t>
            </a:r>
            <a:r>
              <a:rPr lang="en-US" altLang="pt-BR"/>
              <a:t> centralizado e negrito</a:t>
            </a:r>
            <a:endParaRPr lang="en-US" alt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altLang="pt-BR"/>
              <a:t>Tags Iniciais </a:t>
            </a:r>
            <a:r>
              <a:rPr lang="pt-BR" altLang="en-US"/>
              <a:t>na </a:t>
            </a:r>
            <a:r>
              <a:rPr lang="en-US" altLang="pt-BR">
                <a:sym typeface="+mn-ea"/>
              </a:rPr>
              <a:t>head</a:t>
            </a:r>
            <a:endParaRPr lang="pt-BR" altLang="en-US"/>
          </a:p>
        </p:txBody>
      </p:sp>
      <p:sp>
        <p:nvSpPr>
          <p:cNvPr id="119" name="Google Shape;119;p7"/>
          <p:cNvSpPr txBox="1"/>
          <p:nvPr>
            <p:ph type="body" idx="1"/>
          </p:nvPr>
        </p:nvSpPr>
        <p:spPr>
          <a:xfrm>
            <a:off x="6477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&lt;title&gt;: O Nome da Sua P</a:t>
            </a:r>
            <a:r>
              <a:rPr lang="en-US" altLang="en-US"/>
              <a:t>á</a:t>
            </a:r>
            <a:r>
              <a:rPr lang="en-US" altLang="pt-BR"/>
              <a:t>gina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altLang="pt-BR"/>
              <a:t>&lt;meta&gt;: Informa</a:t>
            </a:r>
            <a:r>
              <a:rPr lang="en-US" altLang="en-US"/>
              <a:t>çõ</a:t>
            </a:r>
            <a:r>
              <a:rPr lang="en-US" altLang="pt-BR"/>
              <a:t>es para o Navegador e Buscadores</a:t>
            </a:r>
            <a:endParaRPr lang="en-US" altLang="pt-BR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lang="en-US" alt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9140" y="1825625"/>
            <a:ext cx="5040630" cy="132334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 - Exemplo de uso</a:t>
            </a:r>
            <a:endParaRPr lang="pt-BR">
              <a:sym typeface="+mn-ea"/>
            </a:endParaRPr>
          </a:p>
        </p:txBody>
      </p:sp>
      <p:sp>
        <p:nvSpPr>
          <p:cNvPr id="5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&lt;table&gt;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&lt;tr&gt;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&lt;th&gt;Nome&lt;/th&gt;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&lt;th&gt;</a:t>
            </a:r>
            <a:r>
              <a:rPr lang="pt-BR" altLang="en-US"/>
              <a:t>Profissão</a:t>
            </a:r>
            <a:r>
              <a:rPr lang="en-US" altLang="pt-BR"/>
              <a:t>&lt;/th&gt;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&lt;/tr&gt;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&lt;tr&gt;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&lt;td&gt;J</a:t>
            </a:r>
            <a:r>
              <a:rPr lang="pt-BR" altLang="en-US"/>
              <a:t>orge</a:t>
            </a:r>
            <a:r>
              <a:rPr lang="en-US" altLang="pt-BR"/>
              <a:t>&lt;/td&gt;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</a:t>
            </a:r>
            <a:r>
              <a:rPr lang="pt-BR" altLang="en-US"/>
              <a:t>Estudante</a:t>
            </a:r>
            <a:r>
              <a:rPr lang="en-US" altLang="pt-BR"/>
              <a:t>&lt;/td&gt;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&lt;/tr&gt;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&lt;tr&gt;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&lt;td&gt;Mar</a:t>
            </a:r>
            <a:r>
              <a:rPr lang="pt-BR" altLang="en-US"/>
              <a:t>iana</a:t>
            </a:r>
            <a:r>
              <a:rPr lang="en-US" altLang="pt-BR"/>
              <a:t>&lt;/td&gt;</a:t>
            </a:r>
            <a:endParaRPr lang="en-US" altLang="pt-BR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  &lt;td&gt;</a:t>
            </a:r>
            <a:r>
              <a:rPr lang="pt-BR" altLang="en-US"/>
              <a:t>Professora</a:t>
            </a:r>
            <a:r>
              <a:rPr lang="en-US" altLang="pt-BR"/>
              <a:t>&lt;/td&gt;</a:t>
            </a:r>
            <a:endParaRPr lang="en-US" altLang="pt-BR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&lt;/table&gt;</a:t>
            </a:r>
            <a:endParaRPr lang="en-US" altLang="pt-BR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Atributo</a:t>
            </a:r>
            <a:r>
              <a:rPr lang="pt-BR" altLang="en-US">
                <a:sym typeface="+mn-ea"/>
              </a:rPr>
              <a:t>s</a:t>
            </a:r>
            <a:r>
              <a:rPr lang="en-US" altLang="pt-BR">
                <a:sym typeface="+mn-ea"/>
              </a:rPr>
              <a:t> da &lt;t</a:t>
            </a:r>
            <a:r>
              <a:rPr lang="pt-BR" altLang="en-US">
                <a:sym typeface="+mn-ea"/>
              </a:rPr>
              <a:t>r</a:t>
            </a:r>
            <a:r>
              <a:rPr lang="en-US" altLang="pt-BR">
                <a:sym typeface="+mn-ea"/>
              </a:rPr>
              <a:t>&gt;</a:t>
            </a:r>
            <a:r>
              <a:rPr lang="pt-BR" altLang="en-US">
                <a:sym typeface="+mn-ea"/>
              </a:rPr>
              <a:t> (obsoletos)</a:t>
            </a:r>
            <a:endParaRPr lang="pt-BR" altLang="en-US">
              <a:sym typeface="+mn-ea"/>
            </a:endParaRPr>
          </a:p>
        </p:txBody>
      </p:sp>
      <p:sp>
        <p:nvSpPr>
          <p:cNvPr id="5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align: Controla o alinhamento horizontal do conte</a:t>
            </a:r>
            <a:r>
              <a:rPr lang="en-US" altLang="en-US"/>
              <a:t>ú</a:t>
            </a:r>
            <a:r>
              <a:rPr lang="en-US" altLang="pt-BR"/>
              <a:t>do.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bgcolor: Defin</a:t>
            </a:r>
            <a:r>
              <a:rPr lang="pt-BR" altLang="en-US"/>
              <a:t>e</a:t>
            </a:r>
            <a:r>
              <a:rPr lang="en-US" altLang="pt-BR"/>
              <a:t> a cor de fundo da linha.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char: Alinha o conte</a:t>
            </a:r>
            <a:r>
              <a:rPr lang="en-US" altLang="en-US"/>
              <a:t>ú</a:t>
            </a:r>
            <a:r>
              <a:rPr lang="en-US" altLang="pt-BR"/>
              <a:t>do de texto em um caractere espec</a:t>
            </a:r>
            <a:r>
              <a:rPr lang="en-US" altLang="en-US"/>
              <a:t>í</a:t>
            </a:r>
            <a:r>
              <a:rPr lang="en-US" altLang="pt-BR"/>
              <a:t>fico.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charoff: Desloca o conte</a:t>
            </a:r>
            <a:r>
              <a:rPr lang="en-US" altLang="en-US"/>
              <a:t>ú</a:t>
            </a:r>
            <a:r>
              <a:rPr lang="en-US" altLang="pt-BR"/>
              <a:t>do alinhado ao caractere.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valign: Controla o alinhamento vertical do conte</a:t>
            </a:r>
            <a:r>
              <a:rPr lang="en-US" altLang="en-US"/>
              <a:t>ú</a:t>
            </a:r>
            <a:r>
              <a:rPr lang="en-US" altLang="pt-BR"/>
              <a:t>do. </a:t>
            </a:r>
            <a:endParaRPr lang="en-US" altLang="pt-BR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 altLang="en-US">
                <a:sym typeface="+mn-ea"/>
              </a:rPr>
              <a:t>Tabelas - </a:t>
            </a:r>
            <a:r>
              <a:rPr lang="en-US" altLang="pt-BR">
                <a:sym typeface="+mn-ea"/>
              </a:rPr>
              <a:t>Mesclando c</a:t>
            </a:r>
            <a:r>
              <a:rPr lang="en-US" altLang="en-US">
                <a:sym typeface="+mn-ea"/>
              </a:rPr>
              <a:t>é</a:t>
            </a:r>
            <a:r>
              <a:rPr lang="en-US" altLang="pt-BR">
                <a:sym typeface="+mn-ea"/>
              </a:rPr>
              <a:t>lulas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Atributo</a:t>
            </a:r>
            <a:r>
              <a:rPr lang="pt-BR" altLang="en-US"/>
              <a:t>s</a:t>
            </a:r>
            <a:r>
              <a:rPr lang="en-US" altLang="pt-BR"/>
              <a:t> da &lt;td&gt; ou &lt;th&gt;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colspan: Permite que a c</a:t>
            </a:r>
            <a:r>
              <a:rPr lang="en-US" altLang="en-US"/>
              <a:t>é</a:t>
            </a:r>
            <a:r>
              <a:rPr lang="en-US" altLang="pt-BR"/>
              <a:t>lula se estenda por um n</a:t>
            </a:r>
            <a:r>
              <a:rPr lang="en-US" altLang="en-US"/>
              <a:t>ú</a:t>
            </a:r>
            <a:r>
              <a:rPr lang="en-US" altLang="pt-BR"/>
              <a:t>mero espec</a:t>
            </a:r>
            <a:r>
              <a:rPr lang="en-US" altLang="en-US"/>
              <a:t>í</a:t>
            </a:r>
            <a:r>
              <a:rPr lang="en-US" altLang="pt-BR"/>
              <a:t>fico de colunas.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rowspan: Permite que a c</a:t>
            </a:r>
            <a:r>
              <a:rPr lang="en-US" altLang="en-US"/>
              <a:t>é</a:t>
            </a:r>
            <a:r>
              <a:rPr lang="en-US" altLang="pt-BR"/>
              <a:t>lula se estenda por um n</a:t>
            </a:r>
            <a:r>
              <a:rPr lang="en-US" altLang="en-US"/>
              <a:t>ú</a:t>
            </a:r>
            <a:r>
              <a:rPr lang="en-US" altLang="pt-BR"/>
              <a:t>mero espec</a:t>
            </a:r>
            <a:r>
              <a:rPr lang="en-US" altLang="en-US"/>
              <a:t>í</a:t>
            </a:r>
            <a:r>
              <a:rPr lang="en-US" altLang="pt-BR"/>
              <a:t>fico de linhas.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width: Pode ser usado para definir a largura da c</a:t>
            </a:r>
            <a:r>
              <a:rPr lang="en-US" altLang="en-US"/>
              <a:t>é</a:t>
            </a:r>
            <a:r>
              <a:rPr lang="en-US" altLang="pt-BR"/>
              <a:t>lula</a:t>
            </a:r>
            <a:r>
              <a:rPr lang="pt-BR" altLang="en-US"/>
              <a:t> (obsoleto)</a:t>
            </a:r>
            <a:endParaRPr lang="pt-BR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 - </a:t>
            </a:r>
            <a:r>
              <a:rPr lang="en-US" altLang="pt-BR">
                <a:sym typeface="+mn-ea"/>
              </a:rPr>
              <a:t>Tags para estrutura e formata</a:t>
            </a:r>
            <a:r>
              <a:rPr lang="en-US" altLang="en-US">
                <a:sym typeface="+mn-ea"/>
              </a:rPr>
              <a:t>ç</a:t>
            </a:r>
            <a:r>
              <a:rPr lang="en-US" altLang="en-US">
                <a:sym typeface="+mn-ea"/>
              </a:rPr>
              <a:t>ã</a:t>
            </a:r>
            <a:r>
              <a:rPr lang="en-US" altLang="pt-BR">
                <a:sym typeface="+mn-ea"/>
              </a:rPr>
              <a:t>o</a:t>
            </a:r>
            <a:endParaRPr lang="en-US" altLang="pt-BR">
              <a:sym typeface="+mn-e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&lt;thead&gt;: Agrupa o conte</a:t>
            </a:r>
            <a:r>
              <a:rPr lang="en-US" altLang="en-US"/>
              <a:t>ú</a:t>
            </a:r>
            <a:r>
              <a:rPr lang="en-US" altLang="pt-BR"/>
              <a:t>do do cabe</a:t>
            </a:r>
            <a:r>
              <a:rPr lang="en-US" altLang="en-US"/>
              <a:t>ç</a:t>
            </a:r>
            <a:r>
              <a:rPr lang="en-US" altLang="pt-BR"/>
              <a:t>alho da tabela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&lt;tbody&gt;: Agrupa o conte</a:t>
            </a:r>
            <a:r>
              <a:rPr lang="en-US" altLang="en-US"/>
              <a:t>ú</a:t>
            </a:r>
            <a:r>
              <a:rPr lang="en-US" altLang="pt-BR"/>
              <a:t>do do corpo da tabela, onde ficam os dados principais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&lt;tfoot&gt;: Agrupa o conte</a:t>
            </a:r>
            <a:r>
              <a:rPr lang="en-US" altLang="en-US"/>
              <a:t>ú</a:t>
            </a:r>
            <a:r>
              <a:rPr lang="en-US" altLang="pt-BR"/>
              <a:t>do do rodap</a:t>
            </a:r>
            <a:r>
              <a:rPr lang="en-US" altLang="en-US"/>
              <a:t>é</a:t>
            </a:r>
            <a:r>
              <a:rPr lang="en-US" altLang="pt-BR"/>
              <a:t> da tabela, geralmente usado para somas ou totais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colgroup e &lt;col&gt;: Usadas para aplicar estilos a colunas inteiras de uma vez.</a:t>
            </a:r>
            <a:endParaRPr lang="en-US" altLang="pt-BR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349;p46"/>
          <p:cNvSpPr txBox="1"/>
          <p:nvPr/>
        </p:nvSpPr>
        <p:spPr>
          <a:xfrm>
            <a:off x="6477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>
                <a:sym typeface="+mn-ea"/>
              </a:rPr>
              <a:t>Tabelas com estrutura - Exemplo de uso</a:t>
            </a:r>
            <a:endParaRPr lang="pt-BR">
              <a:sym typeface="+mn-ea"/>
            </a:endParaRPr>
          </a:p>
        </p:txBody>
      </p:sp>
      <p:sp>
        <p:nvSpPr>
          <p:cNvPr id="5" name="Google Shape;350;p46"/>
          <p:cNvSpPr txBox="1"/>
          <p:nvPr/>
        </p:nvSpPr>
        <p:spPr>
          <a:xfrm>
            <a:off x="647700" y="1417955"/>
            <a:ext cx="339598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&lt;table&gt;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&lt;thead&gt;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&lt;th&gt;Produto&lt;/th&gt;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&lt;th&gt;Pre</a:t>
            </a:r>
            <a:r>
              <a:rPr lang="en-US" altLang="en-US"/>
              <a:t>ç</a:t>
            </a:r>
            <a:r>
              <a:rPr lang="en-US" altLang="pt-BR"/>
              <a:t>o&lt;/th&gt;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&lt;/thead&gt;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</p:txBody>
      </p:sp>
      <p:sp>
        <p:nvSpPr>
          <p:cNvPr id="2" name="Caixa de Texto 1"/>
          <p:cNvSpPr txBox="1"/>
          <p:nvPr/>
        </p:nvSpPr>
        <p:spPr>
          <a:xfrm>
            <a:off x="8807450" y="1681480"/>
            <a:ext cx="3086100" cy="3938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&lt;tfoot&gt;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&lt;tr&gt;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  &lt;td&gt;Total&lt;/td&gt;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  &lt;td&gt;$60&lt;/td&gt;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  &lt;/tr&gt;</a:t>
            </a: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  &lt;/tfoot&gt;</a:t>
            </a:r>
            <a:endParaRPr lang="en-US" altLang="pt-BR" sz="2500"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500"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500">
              <a:sym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 sz="250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 sz="2500">
                <a:sym typeface="+mn-ea"/>
              </a:rPr>
              <a:t>&lt;/table&gt;</a:t>
            </a:r>
            <a:endParaRPr lang="en-US" altLang="pt-BR" sz="2500">
              <a:sym typeface="+mn-ea"/>
            </a:endParaRPr>
          </a:p>
        </p:txBody>
      </p:sp>
      <p:cxnSp>
        <p:nvCxnSpPr>
          <p:cNvPr id="6" name="Conector curvo 5"/>
          <p:cNvCxnSpPr/>
          <p:nvPr/>
        </p:nvCxnSpPr>
        <p:spPr>
          <a:xfrm flipV="1">
            <a:off x="2084070" y="2292985"/>
            <a:ext cx="2560955" cy="2343785"/>
          </a:xfrm>
          <a:prstGeom prst="curvedConnector3">
            <a:avLst>
              <a:gd name="adj1" fmla="val 77907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Google Shape;350;p46"/>
          <p:cNvSpPr txBox="1"/>
          <p:nvPr/>
        </p:nvSpPr>
        <p:spPr>
          <a:xfrm>
            <a:off x="4645025" y="2175510"/>
            <a:ext cx="348361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&lt;tbody&gt;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&lt;td&gt;Camiseta&lt;/td&gt;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  &lt;td&gt;$20&lt;/td&gt;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/>
              <a:t>  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&lt;tr&gt;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   &lt;td&gt;Cal</a:t>
            </a:r>
            <a:r>
              <a:rPr lang="en-US" altLang="en-US">
                <a:sym typeface="+mn-ea"/>
              </a:rPr>
              <a:t>ç</a:t>
            </a:r>
            <a:r>
              <a:rPr lang="en-US" altLang="pt-BR">
                <a:sym typeface="+mn-ea"/>
              </a:rPr>
              <a:t>a&lt;/td&gt;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   &lt;td&gt;$40&lt;/td&gt;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  &lt;/tr&gt;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pt-BR">
                <a:sym typeface="+mn-ea"/>
              </a:rPr>
              <a:t>  &lt;/tbody&gt;</a:t>
            </a: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altLang="pt-BR"/>
          </a:p>
        </p:txBody>
      </p:sp>
      <p:cxnSp>
        <p:nvCxnSpPr>
          <p:cNvPr id="9" name="Conector curvo 8"/>
          <p:cNvCxnSpPr/>
          <p:nvPr/>
        </p:nvCxnSpPr>
        <p:spPr>
          <a:xfrm rot="16200000">
            <a:off x="5380355" y="2087245"/>
            <a:ext cx="4152900" cy="2912110"/>
          </a:xfrm>
          <a:prstGeom prst="curvedConnector3">
            <a:avLst>
              <a:gd name="adj1" fmla="val 191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Tabelas - </a:t>
            </a:r>
            <a:r>
              <a:rPr lang="pt-BR" altLang="en-US"/>
              <a:t>L</a:t>
            </a:r>
            <a:r>
              <a:rPr lang="en-US" altLang="pt-BR"/>
              <a:t>egenda </a:t>
            </a:r>
            <a:endParaRPr lang="en-US" alt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60185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&lt;caption&gt;</a:t>
            </a:r>
            <a:r>
              <a:rPr lang="pt-BR" altLang="en-US">
                <a:sym typeface="+mn-ea"/>
              </a:rPr>
              <a:t> : </a:t>
            </a:r>
            <a:r>
              <a:rPr lang="en-US" altLang="pt-BR">
                <a:sym typeface="+mn-ea"/>
              </a:rPr>
              <a:t>Ela associa um t</a:t>
            </a:r>
            <a:r>
              <a:rPr lang="en-US" altLang="en-US">
                <a:sym typeface="+mn-ea"/>
              </a:rPr>
              <a:t>í</a:t>
            </a:r>
            <a:r>
              <a:rPr lang="en-US" altLang="pt-BR">
                <a:sym typeface="+mn-ea"/>
              </a:rPr>
              <a:t>tulo diretamente à estrutura da tabela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&lt;table&gt;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&lt;caption&gt;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  </a:t>
            </a:r>
            <a:r>
              <a:rPr lang="pt-BR" altLang="en-US">
                <a:sym typeface="+mn-ea"/>
              </a:rPr>
              <a:t>	Texto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&lt;/caption&gt;</a:t>
            </a:r>
            <a:endParaRPr lang="en-US" altLang="pt-BR">
              <a:sym typeface="+mn-ea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</a:t>
            </a:r>
            <a:r>
              <a:rPr lang="en-US" altLang="pt-BR" sz="1885">
                <a:sym typeface="+mn-ea"/>
              </a:rPr>
              <a:t>&lt;!-- O restante do conte</a:t>
            </a:r>
            <a:r>
              <a:rPr lang="en-US" altLang="en-US" sz="1885">
                <a:sym typeface="+mn-ea"/>
              </a:rPr>
              <a:t>ú</a:t>
            </a:r>
            <a:r>
              <a:rPr lang="en-US" altLang="pt-BR" sz="1885">
                <a:sym typeface="+mn-ea"/>
              </a:rPr>
              <a:t>do da tabela (&lt;thead&gt;, &lt;tbody&gt;, &lt;tfoot&gt;, etc.) vem abaixo --&gt;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  &lt;/table&gt;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- Criando Tabelas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60185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Seguindo a atividade2 de listas, crie uma tabela com as informações nutricionais da receita</a:t>
            </a: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Utilize os conceitos recém aprendidos sobre tabelas</a:t>
            </a:r>
            <a:endParaRPr lang="pt-BR" altLang="en-US">
              <a:sym typeface="+mn-ea"/>
            </a:endParaRPr>
          </a:p>
        </p:txBody>
      </p:sp>
      <p:sp>
        <p:nvSpPr>
          <p:cNvPr id="3" name="Google Shape;350;p46"/>
          <p:cNvSpPr txBox="1"/>
          <p:nvPr/>
        </p:nvSpPr>
        <p:spPr>
          <a:xfrm>
            <a:off x="8829675" y="1332865"/>
            <a:ext cx="21577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&lt;table&gt;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&lt;tr&gt;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&lt;td&gt;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&lt;th&gt;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&lt;thead&gt;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&lt;tbody&gt;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&lt;tfoot&gt;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&lt;caption&gt;</a:t>
            </a: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504698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Crie uma nova pasta no diretório raiz (projeto_1), com novo arquivo index.html, e outro chamado tags.html </a:t>
            </a:r>
            <a:r>
              <a:rPr lang="pt-BR" altLang="en-US">
                <a:sym typeface="+mn-ea"/>
              </a:rPr>
              <a:t>e faça um resumo sobre cada tag, com exemplo de uso</a:t>
            </a: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Deve ter link com index</a:t>
            </a: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altLang="en-US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/>
              <a:t>Use os termos recém aprendidos sobre tags </a:t>
            </a:r>
            <a:r>
              <a:rPr lang="pt-BR" altLang="en-US">
                <a:sym typeface="+mn-ea"/>
              </a:rPr>
              <a:t>B</a:t>
            </a:r>
            <a:r>
              <a:rPr lang="en-US" altLang="pt-BR">
                <a:sym typeface="+mn-ea"/>
              </a:rPr>
              <a:t>loco</a:t>
            </a:r>
            <a:r>
              <a:rPr lang="pt-BR" altLang="en-US">
                <a:sym typeface="+mn-ea"/>
              </a:rPr>
              <a:t>s</a:t>
            </a:r>
            <a:r>
              <a:rPr lang="en-US" altLang="pt-BR">
                <a:sym typeface="+mn-ea"/>
              </a:rPr>
              <a:t> de 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</a:t>
            </a:r>
            <a:r>
              <a:rPr lang="pt-BR" altLang="en-US"/>
              <a:t>, figure, figcation e e</a:t>
            </a:r>
            <a:r>
              <a:rPr lang="en-US" altLang="pt-BR">
                <a:sym typeface="+mn-ea"/>
              </a:rPr>
              <a:t>ntidades de caracteres</a:t>
            </a:r>
            <a:endParaRPr lang="pt-BR" altLang="en-US">
              <a:sym typeface="+mn-e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8515" y="629920"/>
            <a:ext cx="5562600" cy="499681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1417955"/>
            <a:ext cx="6018530" cy="4351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index.html deve conter apenas um link, TAGS_HTML com segundo nível de título e uma imagem vinculada a esse título</a:t>
            </a:r>
            <a:endParaRPr lang="pt-BR" altLang="en-US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&lt;figure&gt;</a:t>
            </a:r>
            <a:endParaRPr lang="en-US" altLang="pt-BR">
              <a:sym typeface="+mn-ea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&lt;a&gt; </a:t>
            </a:r>
            <a:endParaRPr lang="pt-BR" altLang="en-US">
              <a:sym typeface="+mn-ea"/>
            </a:endParaRPr>
          </a:p>
          <a:p>
            <a:pPr marL="457200" lvl="1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&lt;img/&gt;</a:t>
            </a:r>
            <a:endParaRPr lang="pt-BR" altLang="en-US">
              <a:sym typeface="+mn-ea"/>
            </a:endParaRPr>
          </a:p>
          <a:p>
            <a:pPr marL="457200" lvl="1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&lt;figcaption&gt;&lt;/figcaption&gt;</a:t>
            </a:r>
            <a:endParaRPr lang="en-US" altLang="pt-BR">
              <a:sym typeface="+mn-ea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>
                <a:sym typeface="+mn-ea"/>
              </a:rPr>
              <a:t>&lt;a&gt;</a:t>
            </a:r>
            <a:endParaRPr lang="pt-BR" altLang="en-US">
              <a:sym typeface="+mn-ea"/>
            </a:endParaRPr>
          </a:p>
          <a:p>
            <a:pPr marL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&lt;</a:t>
            </a:r>
            <a:r>
              <a:rPr lang="pt-BR" altLang="en-US">
                <a:sym typeface="+mn-ea"/>
              </a:rPr>
              <a:t>/</a:t>
            </a:r>
            <a:r>
              <a:rPr lang="en-US" altLang="pt-BR">
                <a:sym typeface="+mn-ea"/>
              </a:rPr>
              <a:t>figure&gt;</a:t>
            </a:r>
            <a:endParaRPr lang="en-US" altLang="pt-BR"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9" name="Google Shape;349;p46"/>
          <p:cNvSpPr txBox="1"/>
          <p:nvPr/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pt-BR"/>
              <a:t>Atividade de fixação</a:t>
            </a:r>
            <a:endParaRPr lang="pt-BR"/>
          </a:p>
        </p:txBody>
      </p:sp>
      <p:sp>
        <p:nvSpPr>
          <p:cNvPr id="350" name="Google Shape;350;p46"/>
          <p:cNvSpPr txBox="1"/>
          <p:nvPr/>
        </p:nvSpPr>
        <p:spPr>
          <a:xfrm>
            <a:off x="647700" y="2310765"/>
            <a:ext cx="5046980" cy="381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1. Estrutura do documento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2. Tags de texto e t</a:t>
            </a:r>
            <a:r>
              <a:rPr lang="en-US" altLang="en-US">
                <a:sym typeface="+mn-ea"/>
              </a:rPr>
              <a:t>í</a:t>
            </a:r>
            <a:r>
              <a:rPr lang="en-US" altLang="pt-BR">
                <a:sym typeface="+mn-ea"/>
              </a:rPr>
              <a:t>tulos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3. Imagens e links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4. Listas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5. Cita</a:t>
            </a:r>
            <a:r>
              <a:rPr lang="en-US" altLang="en-US">
                <a:sym typeface="+mn-ea"/>
              </a:rPr>
              <a:t>çõ</a:t>
            </a:r>
            <a:r>
              <a:rPr lang="en-US" altLang="pt-BR">
                <a:sym typeface="+mn-ea"/>
              </a:rPr>
              <a:t>es e 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6. Tabelas</a:t>
            </a: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pt-BR"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>
                <a:sym typeface="+mn-ea"/>
              </a:rPr>
              <a:t>7. Formul</a:t>
            </a:r>
            <a:r>
              <a:rPr lang="en-US" altLang="en-US">
                <a:sym typeface="+mn-ea"/>
              </a:rPr>
              <a:t>á</a:t>
            </a:r>
            <a:r>
              <a:rPr lang="en-US" altLang="pt-BR">
                <a:sym typeface="+mn-ea"/>
              </a:rPr>
              <a:t>rios</a:t>
            </a:r>
            <a:endParaRPr lang="en-US" altLang="pt-BR">
              <a:sym typeface="+mn-ea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0365" y="82550"/>
            <a:ext cx="5634990" cy="6692265"/>
          </a:xfrm>
          <a:prstGeom prst="rect">
            <a:avLst/>
          </a:prstGeom>
        </p:spPr>
      </p:pic>
      <p:sp>
        <p:nvSpPr>
          <p:cNvPr id="2" name="Caixa de Texto 1"/>
          <p:cNvSpPr txBox="1"/>
          <p:nvPr/>
        </p:nvSpPr>
        <p:spPr>
          <a:xfrm>
            <a:off x="561340" y="1160780"/>
            <a:ext cx="489839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400">
                <a:latin typeface="+mj-lt"/>
                <a:cs typeface="+mj-lt"/>
                <a:sym typeface="+mn-ea"/>
              </a:rPr>
              <a:t>tags.html deve conter todo o resumo separado nessa estrutura:</a:t>
            </a:r>
            <a:endParaRPr lang="pt-BR" altLang="en-US" sz="2400">
              <a:latin typeface="+mj-lt"/>
              <a:cs typeface="+mj-lt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22778</Words>
  <Application>WPS Presentation</Application>
  <PresentationFormat>宽屏</PresentationFormat>
  <Paragraphs>1011</Paragraphs>
  <Slides>100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10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Courier New</vt:lpstr>
      <vt:lpstr>Office Theme</vt:lpstr>
      <vt:lpstr>PowerPoint 演示文稿</vt:lpstr>
      <vt:lpstr>PowerPoint 演示文稿</vt:lpstr>
      <vt:lpstr>Início</vt:lpstr>
      <vt:lpstr>O que é o Html:</vt:lpstr>
      <vt:lpstr>O que é o Html:</vt:lpstr>
      <vt:lpstr>O que é o Html:</vt:lpstr>
      <vt:lpstr>TAGS</vt:lpstr>
      <vt:lpstr>Tags Iniciais HTML </vt:lpstr>
      <vt:lpstr>Tags Iniciais na head</vt:lpstr>
      <vt:lpstr>PowerPoint 演示文稿</vt:lpstr>
      <vt:lpstr>Tags de texto</vt:lpstr>
      <vt:lpstr>&lt;!DOCTYPE html&gt;</vt:lpstr>
      <vt:lpstr>Elementos Semânticos</vt:lpstr>
      <vt:lpstr>PowerPoint 演示文稿</vt:lpstr>
      <vt:lpstr>PowerPoint 演示文稿</vt:lpstr>
      <vt:lpstr>Diretório Raiz (Repositório)</vt:lpstr>
      <vt:lpstr>PowerPoint 演示文稿</vt:lpstr>
      <vt:lpstr>PowerPoint 演示文稿</vt:lpstr>
      <vt:lpstr>PowerPoint 演示文稿</vt:lpstr>
      <vt:lpstr>PowerPoint 演示文稿</vt:lpstr>
      <vt:lpstr>Atributo href</vt:lpstr>
      <vt:lpstr>Exemplo de href</vt:lpstr>
      <vt:lpstr>Atributo name</vt:lpstr>
      <vt:lpstr>PowerPoint 演示文稿</vt:lpstr>
      <vt:lpstr>Atributo target</vt:lpstr>
      <vt:lpstr>PowerPoint 演示文稿</vt:lpstr>
      <vt:lpstr>PowerPoint 演示文稿</vt:lpstr>
      <vt:lpstr>Links relativos e absolutos</vt:lpstr>
      <vt:lpstr>Links Relativos</vt:lpstr>
      <vt:lpstr>Links Absolutos</vt:lpstr>
      <vt:lpstr>Atividade 1 - links</vt:lpstr>
      <vt:lpstr>Formulários</vt:lpstr>
      <vt:lpstr>Criando Formulários</vt:lpstr>
      <vt:lpstr>Atributos action e method</vt:lpstr>
      <vt:lpstr>Get e Post</vt:lpstr>
      <vt:lpstr>atualização index.html</vt:lpstr>
      <vt:lpstr>Input</vt:lpstr>
      <vt:lpstr>PowerPoint 演示文稿</vt:lpstr>
      <vt:lpstr>Tag Label</vt:lpstr>
      <vt:lpstr>Tag Label (Campos de Texto)</vt:lpstr>
      <vt:lpstr>fieldset e legend</vt:lpstr>
      <vt:lpstr>PowerPoint 演示文稿</vt:lpstr>
      <vt:lpstr>Atividade</vt:lpstr>
      <vt:lpstr>Campos de Senha</vt:lpstr>
      <vt:lpstr>PowerPoint 演示文稿</vt:lpstr>
      <vt:lpstr>Campos de Validação</vt:lpstr>
      <vt:lpstr>PowerPoint 演示文稿</vt:lpstr>
      <vt:lpstr>Botões de Escolha</vt:lpstr>
      <vt:lpstr>PowerPoint 演示文稿</vt:lpstr>
      <vt:lpstr>Botões de Checked</vt:lpstr>
      <vt:lpstr>PowerPoint 演示文稿</vt:lpstr>
      <vt:lpstr>Botões de Submit e Reset</vt:lpstr>
      <vt:lpstr>PowerPoint 演示文稿</vt:lpstr>
      <vt:lpstr>Tag textarea</vt:lpstr>
      <vt:lpstr>PowerPoint 演示文稿</vt:lpstr>
      <vt:lpstr>Tag select</vt:lpstr>
      <vt:lpstr>Seletor único</vt:lpstr>
      <vt:lpstr>PowerPoint 演示文稿</vt:lpstr>
      <vt:lpstr>Seletor Múltiplo</vt:lpstr>
      <vt:lpstr>PowerPoint 演示文稿</vt:lpstr>
      <vt:lpstr>tag &lt;meta&gt; &lt;/meta&gt;</vt:lpstr>
      <vt:lpstr>Comentários</vt:lpstr>
      <vt:lpstr>Crie uma página de inscrição para um evento (1/2)</vt:lpstr>
      <vt:lpstr>(2/2)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Suporte Nativo a Áudio e Vídeo</vt:lpstr>
      <vt:lpstr>&lt;audio&gt;</vt:lpstr>
      <vt:lpstr>&lt;video&gt;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24</cp:revision>
  <dcterms:created xsi:type="dcterms:W3CDTF">2025-07-23T00:59:00Z</dcterms:created>
  <dcterms:modified xsi:type="dcterms:W3CDTF">2025-11-05T23:13:54Z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A2921DDA72434ADC85DD1DA18FF400C5_13</vt:lpwstr>
  </property>
</Properties>
</file>